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</p:sldMasterIdLst>
  <p:notesMasterIdLst>
    <p:notesMasterId r:id="rId39"/>
  </p:notesMasterIdLst>
  <p:sldIdLst>
    <p:sldId id="256" r:id="rId2"/>
    <p:sldId id="258" r:id="rId3"/>
    <p:sldId id="261" r:id="rId4"/>
    <p:sldId id="354" r:id="rId5"/>
    <p:sldId id="355" r:id="rId6"/>
    <p:sldId id="271" r:id="rId7"/>
    <p:sldId id="358" r:id="rId8"/>
    <p:sldId id="357" r:id="rId9"/>
    <p:sldId id="285" r:id="rId10"/>
    <p:sldId id="361" r:id="rId11"/>
    <p:sldId id="363" r:id="rId12"/>
    <p:sldId id="294" r:id="rId13"/>
    <p:sldId id="359" r:id="rId14"/>
    <p:sldId id="265" r:id="rId15"/>
    <p:sldId id="341" r:id="rId16"/>
    <p:sldId id="362" r:id="rId17"/>
    <p:sldId id="360" r:id="rId18"/>
    <p:sldId id="270" r:id="rId19"/>
    <p:sldId id="266" r:id="rId20"/>
    <p:sldId id="288" r:id="rId21"/>
    <p:sldId id="273" r:id="rId22"/>
    <p:sldId id="259" r:id="rId23"/>
    <p:sldId id="342" r:id="rId24"/>
    <p:sldId id="343" r:id="rId25"/>
    <p:sldId id="344" r:id="rId26"/>
    <p:sldId id="345" r:id="rId27"/>
    <p:sldId id="346" r:id="rId28"/>
    <p:sldId id="348" r:id="rId29"/>
    <p:sldId id="347" r:id="rId30"/>
    <p:sldId id="264" r:id="rId31"/>
    <p:sldId id="349" r:id="rId32"/>
    <p:sldId id="276" r:id="rId33"/>
    <p:sldId id="337" r:id="rId34"/>
    <p:sldId id="352" r:id="rId35"/>
    <p:sldId id="353" r:id="rId36"/>
    <p:sldId id="262" r:id="rId37"/>
    <p:sldId id="313" r:id="rId38"/>
  </p:sldIdLst>
  <p:sldSz cx="9144000" cy="5143500" type="screen16x9"/>
  <p:notesSz cx="6858000" cy="9144000"/>
  <p:embeddedFontLst>
    <p:embeddedFont>
      <p:font typeface="Cinzel Regular" pitchFamily="2" charset="0"/>
      <p:regular r:id="rId40"/>
      <p:bold r:id="rId41"/>
    </p:embeddedFont>
    <p:embeddedFont>
      <p:font typeface="Tajawal" pitchFamily="2" charset="-78"/>
      <p:regular r:id="rId42"/>
      <p:bold r:id="rId43"/>
    </p:embeddedFont>
    <p:embeddedFont>
      <p:font typeface="Tajawal Medium" pitchFamily="2" charset="-78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81">
          <p15:clr>
            <a:srgbClr val="9AA0A6"/>
          </p15:clr>
        </p15:guide>
        <p15:guide id="2" pos="449">
          <p15:clr>
            <a:srgbClr val="9AA0A6"/>
          </p15:clr>
        </p15:guide>
        <p15:guide id="3" pos="5311">
          <p15:clr>
            <a:srgbClr val="9AA0A6"/>
          </p15:clr>
        </p15:guide>
        <p15:guide id="4" orient="horz" pos="29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FE64EC-5F1B-473F-8D8B-DF7830836E4B}">
  <a:tblStyle styleId="{3FFE64EC-5F1B-473F-8D8B-DF7830836E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76"/>
  </p:normalViewPr>
  <p:slideViewPr>
    <p:cSldViewPr snapToGrid="0">
      <p:cViewPr varScale="1">
        <p:scale>
          <a:sx n="146" d="100"/>
          <a:sy n="146" d="100"/>
        </p:scale>
        <p:origin x="640" y="176"/>
      </p:cViewPr>
      <p:guideLst>
        <p:guide orient="horz" pos="581"/>
        <p:guide pos="449"/>
        <p:guide pos="5311"/>
        <p:guide orient="horz" pos="29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ca74908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ca74908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0975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cc96026d7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cc96026d7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5783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cc96026d7f_0_24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cc96026d7f_0_24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796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cc96026d7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cc96026d7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576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ca74908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ca74908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548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ca74908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ca74908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663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ca7490898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ca7490898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484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7a0fbff54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7a0fbff54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782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cbdfe0b235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cbdfe0b235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cbdfe0b235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cbdfe0b235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884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b9340b8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b9340b8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cc96026d7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cc96026d7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703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cbdfe0b235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cbdfe0b235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307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cc96026d7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cc96026d7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cbdfe0b235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cbdfe0b235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404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7a0fbff54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7a0fbff54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219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7a0fbff54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7a0fbff54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561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7a0fbff54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7a0fbff54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155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7a0fbff54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7a0fbff54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460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7a0fbff54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7a0fbff54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2760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cbdfe0b235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cbdfe0b235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cc96026d7f_0_24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cc96026d7f_0_24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cbdfe0b235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cbdfe0b235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1538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cbdfe0b23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cbdfe0b235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9596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cbdfe0b235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cbdfe0b235_0_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083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cbdfe0b235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cbdfe0b235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77010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cbdfe0b235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cbdfe0b235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8200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ccfe6b385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ccfe6b385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373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ca7490898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ca7490898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691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cbdfe0b235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cbdfe0b235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42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cbdfe0b235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cbdfe0b235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2776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cc96026d7f_0_24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cc96026d7f_0_24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29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cbdfe0b235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cbdfe0b235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859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cbdfe0b235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cbdfe0b235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4134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cc96026d7f_0_24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cc96026d7f_0_24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796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80300" y="1377988"/>
            <a:ext cx="7383300" cy="182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80301" y="3202713"/>
            <a:ext cx="7383300" cy="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6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8" name="Google Shape;428;p30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Google Shape;429;p30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0" name="Google Shape;430;p30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431" name="Google Shape;431;p30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432" name="Google Shape;432;p30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30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30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5" name="Google Shape;435;p30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436" name="Google Shape;436;p30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30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30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33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464" name="Google Shape;464;p33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33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33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7" name="Google Shape;467;p33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468" name="Google Shape;468;p33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33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33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71" name="Google Shape;471;p33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472" name="Google Shape;472;p33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33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33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75" name="Google Shape;475;p33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476" name="Google Shape;476;p33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33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33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79" name="Google Shape;479;p33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0" name="Google Shape;480;p33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34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483" name="Google Shape;483;p34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34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34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6" name="Google Shape;486;p34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487" name="Google Shape;487;p34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34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34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0" name="Google Shape;490;p34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491" name="Google Shape;491;p34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2" name="Google Shape;492;p34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3" name="Google Shape;493;p34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4" name="Google Shape;494;p34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495" name="Google Shape;495;p34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34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34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1521600" y="2272574"/>
            <a:ext cx="2864100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2"/>
          </p:nvPr>
        </p:nvSpPr>
        <p:spPr>
          <a:xfrm>
            <a:off x="4758449" y="2272574"/>
            <a:ext cx="2864100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title" idx="3"/>
          </p:nvPr>
        </p:nvSpPr>
        <p:spPr>
          <a:xfrm>
            <a:off x="1521600" y="2040800"/>
            <a:ext cx="28641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title" idx="4"/>
          </p:nvPr>
        </p:nvSpPr>
        <p:spPr>
          <a:xfrm>
            <a:off x="4758450" y="2040800"/>
            <a:ext cx="28641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276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7"/>
          <p:cNvSpPr txBox="1">
            <a:spLocks noGrp="1"/>
          </p:cNvSpPr>
          <p:nvPr>
            <p:ph type="title"/>
          </p:nvPr>
        </p:nvSpPr>
        <p:spPr>
          <a:xfrm>
            <a:off x="1872775" y="1201100"/>
            <a:ext cx="5398200" cy="12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3" name="Google Shape;363;p27"/>
          <p:cNvSpPr txBox="1">
            <a:spLocks noGrp="1"/>
          </p:cNvSpPr>
          <p:nvPr>
            <p:ph type="subTitle" idx="1"/>
          </p:nvPr>
        </p:nvSpPr>
        <p:spPr>
          <a:xfrm>
            <a:off x="1872850" y="2438475"/>
            <a:ext cx="5398200" cy="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4" name="Google Shape;364;p27"/>
          <p:cNvSpPr txBox="1">
            <a:spLocks noGrp="1"/>
          </p:cNvSpPr>
          <p:nvPr>
            <p:ph type="title" idx="2" hasCustomPrompt="1"/>
          </p:nvPr>
        </p:nvSpPr>
        <p:spPr>
          <a:xfrm>
            <a:off x="3637550" y="2885475"/>
            <a:ext cx="1869000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365" name="Google Shape;365;p27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366" name="Google Shape;366;p2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2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2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9" name="Google Shape;369;p27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370" name="Google Shape;370;p2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2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2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3" name="Google Shape;373;p27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374" name="Google Shape;374;p2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2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2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7" name="Google Shape;377;p27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378" name="Google Shape;378;p2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2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2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81" name="Google Shape;381;p27"/>
          <p:cNvCxnSpPr/>
          <p:nvPr/>
        </p:nvCxnSpPr>
        <p:spPr>
          <a:xfrm>
            <a:off x="4571950" y="0"/>
            <a:ext cx="0" cy="119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2" name="Google Shape;382;p27"/>
          <p:cNvCxnSpPr/>
          <p:nvPr/>
        </p:nvCxnSpPr>
        <p:spPr>
          <a:xfrm>
            <a:off x="4571950" y="3950400"/>
            <a:ext cx="0" cy="119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30950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 txBox="1">
            <a:spLocks noGrp="1"/>
          </p:cNvSpPr>
          <p:nvPr>
            <p:ph type="title"/>
          </p:nvPr>
        </p:nvSpPr>
        <p:spPr>
          <a:xfrm>
            <a:off x="713225" y="1273375"/>
            <a:ext cx="3155700" cy="171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subTitle" idx="1"/>
          </p:nvPr>
        </p:nvSpPr>
        <p:spPr>
          <a:xfrm>
            <a:off x="713225" y="2990225"/>
            <a:ext cx="3155700" cy="8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343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8"/>
          <p:cNvSpPr txBox="1">
            <a:spLocks noGrp="1"/>
          </p:cNvSpPr>
          <p:nvPr>
            <p:ph type="title"/>
          </p:nvPr>
        </p:nvSpPr>
        <p:spPr>
          <a:xfrm>
            <a:off x="2475925" y="1729550"/>
            <a:ext cx="5769300" cy="12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5" name="Google Shape;385;p28"/>
          <p:cNvSpPr txBox="1">
            <a:spLocks noGrp="1"/>
          </p:cNvSpPr>
          <p:nvPr>
            <p:ph type="subTitle" idx="1"/>
          </p:nvPr>
        </p:nvSpPr>
        <p:spPr>
          <a:xfrm>
            <a:off x="2475925" y="2966925"/>
            <a:ext cx="5769300" cy="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6" name="Google Shape;386;p28"/>
          <p:cNvSpPr txBox="1">
            <a:spLocks noGrp="1"/>
          </p:cNvSpPr>
          <p:nvPr>
            <p:ph type="title" idx="2" hasCustomPrompt="1"/>
          </p:nvPr>
        </p:nvSpPr>
        <p:spPr>
          <a:xfrm>
            <a:off x="898775" y="1729550"/>
            <a:ext cx="1577100" cy="16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387" name="Google Shape;387;p28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388" name="Google Shape;388;p28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28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28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1" name="Google Shape;391;p28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392" name="Google Shape;392;p28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28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28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5" name="Google Shape;395;p28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396" name="Google Shape;396;p28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28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28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9" name="Google Shape;399;p28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400" name="Google Shape;400;p28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28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28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03" name="Google Shape;403;p28"/>
          <p:cNvCxnSpPr/>
          <p:nvPr/>
        </p:nvCxnSpPr>
        <p:spPr>
          <a:xfrm>
            <a:off x="4571950" y="3950400"/>
            <a:ext cx="0" cy="119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4" name="Google Shape;404;p28"/>
          <p:cNvCxnSpPr/>
          <p:nvPr/>
        </p:nvCxnSpPr>
        <p:spPr>
          <a:xfrm>
            <a:off x="4571950" y="0"/>
            <a:ext cx="0" cy="119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39743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9"/>
          <p:cNvSpPr txBox="1">
            <a:spLocks noGrp="1"/>
          </p:cNvSpPr>
          <p:nvPr>
            <p:ph type="title"/>
          </p:nvPr>
        </p:nvSpPr>
        <p:spPr>
          <a:xfrm flipH="1">
            <a:off x="898775" y="1729550"/>
            <a:ext cx="5769300" cy="12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7" name="Google Shape;407;p29"/>
          <p:cNvSpPr txBox="1">
            <a:spLocks noGrp="1"/>
          </p:cNvSpPr>
          <p:nvPr>
            <p:ph type="subTitle" idx="1"/>
          </p:nvPr>
        </p:nvSpPr>
        <p:spPr>
          <a:xfrm flipH="1">
            <a:off x="898775" y="2966925"/>
            <a:ext cx="5769300" cy="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8" name="Google Shape;408;p2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68125" y="1729550"/>
            <a:ext cx="1577100" cy="16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409" name="Google Shape;409;p29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410" name="Google Shape;410;p2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2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2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3" name="Google Shape;413;p29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414" name="Google Shape;414;p2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2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2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7" name="Google Shape;417;p29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418" name="Google Shape;418;p2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2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2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21" name="Google Shape;421;p29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422" name="Google Shape;422;p2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2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2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25" name="Google Shape;425;p29"/>
          <p:cNvCxnSpPr/>
          <p:nvPr/>
        </p:nvCxnSpPr>
        <p:spPr>
          <a:xfrm>
            <a:off x="4571950" y="0"/>
            <a:ext cx="0" cy="119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Google Shape;426;p29"/>
          <p:cNvCxnSpPr/>
          <p:nvPr/>
        </p:nvCxnSpPr>
        <p:spPr>
          <a:xfrm>
            <a:off x="4571950" y="3950400"/>
            <a:ext cx="0" cy="119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16263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"/>
          <p:cNvSpPr txBox="1">
            <a:spLocks noGrp="1"/>
          </p:cNvSpPr>
          <p:nvPr>
            <p:ph type="title"/>
          </p:nvPr>
        </p:nvSpPr>
        <p:spPr>
          <a:xfrm>
            <a:off x="713225" y="1796550"/>
            <a:ext cx="2447100" cy="15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475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872775" y="2258013"/>
            <a:ext cx="5398200" cy="12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872850" y="3495388"/>
            <a:ext cx="5398200" cy="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637550" y="1201113"/>
            <a:ext cx="1869000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16" name="Google Shape;16;p3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3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3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" name="Google Shape;19;p3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20" name="Google Shape;20;p3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3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3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" name="Google Shape;23;p3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24" name="Google Shape;24;p3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3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3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" name="Google Shape;27;p3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28" name="Google Shape;28;p3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1" name="Google Shape;31;p3"/>
          <p:cNvCxnSpPr/>
          <p:nvPr/>
        </p:nvCxnSpPr>
        <p:spPr>
          <a:xfrm>
            <a:off x="4571950" y="0"/>
            <a:ext cx="0" cy="119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4571950" y="3950400"/>
            <a:ext cx="0" cy="119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1"/>
          <p:cNvSpPr txBox="1">
            <a:spLocks noGrp="1"/>
          </p:cNvSpPr>
          <p:nvPr>
            <p:ph type="ctrTitle"/>
          </p:nvPr>
        </p:nvSpPr>
        <p:spPr>
          <a:xfrm>
            <a:off x="2594650" y="615700"/>
            <a:ext cx="3954600" cy="104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41" name="Google Shape;441;p31"/>
          <p:cNvSpPr txBox="1">
            <a:spLocks noGrp="1"/>
          </p:cNvSpPr>
          <p:nvPr>
            <p:ph type="subTitle" idx="1"/>
          </p:nvPr>
        </p:nvSpPr>
        <p:spPr>
          <a:xfrm>
            <a:off x="2594700" y="1664800"/>
            <a:ext cx="3954600" cy="12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42" name="Google Shape;442;p31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443" name="Google Shape;443;p31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31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31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46" name="Google Shape;446;p31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447" name="Google Shape;447;p31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31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31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0" name="Google Shape;450;p31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451" name="Google Shape;451;p31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31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31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4" name="Google Shape;454;p31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455" name="Google Shape;455;p31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31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31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58" name="Google Shape;458;p31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9" name="Google Shape;459;p31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0" name="Google Shape;460;p31"/>
          <p:cNvSpPr txBox="1"/>
          <p:nvPr/>
        </p:nvSpPr>
        <p:spPr>
          <a:xfrm>
            <a:off x="2594700" y="3440600"/>
            <a:ext cx="39546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CREDITS</a:t>
            </a:r>
            <a:r>
              <a:rPr lang="en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Tajawal"/>
                <a:ea typeface="Tajawal"/>
                <a:cs typeface="Tajawal"/>
                <a:sym typeface="Tajaw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b="1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,</a:t>
            </a:r>
            <a:r>
              <a:rPr lang="en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 including icons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Tajawal"/>
                <a:ea typeface="Tajawal"/>
                <a:cs typeface="Tajawal"/>
                <a:sym typeface="Tajaw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Tajawal"/>
                <a:ea typeface="Tajawal"/>
                <a:cs typeface="Tajawal"/>
                <a:sym typeface="Tajaw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.</a:t>
            </a:r>
            <a:endParaRPr>
              <a:solidFill>
                <a:schemeClr val="dk1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</p:spTree>
    <p:extLst>
      <p:ext uri="{BB962C8B-B14F-4D97-AF65-F5344CB8AC3E}">
        <p14:creationId xmlns:p14="http://schemas.microsoft.com/office/powerpoint/2010/main" val="223603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62" name="Google Shape;62;p6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63" name="Google Shape;63;p6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6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6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6" name="Google Shape;66;p6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67" name="Google Shape;67;p6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6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6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70" name="Google Shape;70;p6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6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1238675" y="1646600"/>
            <a:ext cx="2808000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body" idx="1"/>
          </p:nvPr>
        </p:nvSpPr>
        <p:spPr>
          <a:xfrm>
            <a:off x="1175650" y="2269900"/>
            <a:ext cx="2871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2" hasCustomPrompt="1"/>
          </p:nvPr>
        </p:nvSpPr>
        <p:spPr>
          <a:xfrm>
            <a:off x="919219" y="1169975"/>
            <a:ext cx="339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3"/>
          </p:nvPr>
        </p:nvSpPr>
        <p:spPr>
          <a:xfrm>
            <a:off x="914719" y="1660545"/>
            <a:ext cx="3406800" cy="7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>
            <a:off x="1221924" y="2249800"/>
            <a:ext cx="2792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4" hasCustomPrompt="1"/>
          </p:nvPr>
        </p:nvSpPr>
        <p:spPr>
          <a:xfrm>
            <a:off x="919219" y="2885378"/>
            <a:ext cx="339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5"/>
          </p:nvPr>
        </p:nvSpPr>
        <p:spPr>
          <a:xfrm>
            <a:off x="914719" y="3381873"/>
            <a:ext cx="3406800" cy="7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6"/>
          </p:nvPr>
        </p:nvSpPr>
        <p:spPr>
          <a:xfrm>
            <a:off x="1221924" y="3973949"/>
            <a:ext cx="2792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7" hasCustomPrompt="1"/>
          </p:nvPr>
        </p:nvSpPr>
        <p:spPr>
          <a:xfrm>
            <a:off x="4846576" y="1169975"/>
            <a:ext cx="338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8"/>
          </p:nvPr>
        </p:nvSpPr>
        <p:spPr>
          <a:xfrm>
            <a:off x="4837691" y="1660545"/>
            <a:ext cx="3396300" cy="7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9"/>
          </p:nvPr>
        </p:nvSpPr>
        <p:spPr>
          <a:xfrm>
            <a:off x="5143553" y="2249800"/>
            <a:ext cx="2792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0623" y="2885377"/>
            <a:ext cx="338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14"/>
          </p:nvPr>
        </p:nvSpPr>
        <p:spPr>
          <a:xfrm>
            <a:off x="4831724" y="3381872"/>
            <a:ext cx="3396300" cy="7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5"/>
          </p:nvPr>
        </p:nvSpPr>
        <p:spPr>
          <a:xfrm>
            <a:off x="5138650" y="3973950"/>
            <a:ext cx="2792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3_2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title" idx="2"/>
          </p:nvPr>
        </p:nvSpPr>
        <p:spPr>
          <a:xfrm>
            <a:off x="713600" y="3378912"/>
            <a:ext cx="2432700" cy="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subTitle" idx="1"/>
          </p:nvPr>
        </p:nvSpPr>
        <p:spPr>
          <a:xfrm>
            <a:off x="717158" y="3703100"/>
            <a:ext cx="24327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urce Sans Pro"/>
              <a:buChar char="●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title" idx="3"/>
          </p:nvPr>
        </p:nvSpPr>
        <p:spPr>
          <a:xfrm>
            <a:off x="712000" y="1574975"/>
            <a:ext cx="2432700" cy="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subTitle" idx="4"/>
          </p:nvPr>
        </p:nvSpPr>
        <p:spPr>
          <a:xfrm>
            <a:off x="715184" y="1903100"/>
            <a:ext cx="24327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urce Sans Pro"/>
              <a:buChar char="●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title" idx="5"/>
          </p:nvPr>
        </p:nvSpPr>
        <p:spPr>
          <a:xfrm>
            <a:off x="5989326" y="3378912"/>
            <a:ext cx="2437800" cy="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196" name="Google Shape;196;p17"/>
          <p:cNvSpPr txBox="1">
            <a:spLocks noGrp="1"/>
          </p:cNvSpPr>
          <p:nvPr>
            <p:ph type="subTitle" idx="6"/>
          </p:nvPr>
        </p:nvSpPr>
        <p:spPr>
          <a:xfrm>
            <a:off x="5992893" y="3703100"/>
            <a:ext cx="24378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urce Sans Pro"/>
              <a:buChar char="●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17"/>
          <p:cNvSpPr txBox="1">
            <a:spLocks noGrp="1"/>
          </p:cNvSpPr>
          <p:nvPr>
            <p:ph type="title" idx="7"/>
          </p:nvPr>
        </p:nvSpPr>
        <p:spPr>
          <a:xfrm>
            <a:off x="5987725" y="1574975"/>
            <a:ext cx="2437800" cy="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subTitle" idx="8"/>
          </p:nvPr>
        </p:nvSpPr>
        <p:spPr>
          <a:xfrm>
            <a:off x="5990914" y="1903100"/>
            <a:ext cx="24378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urce Sans Pro"/>
              <a:buChar char="●"/>
              <a:defRPr sz="1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/>
            </a:lvl9pPr>
          </a:lstStyle>
          <a:p>
            <a:endParaRPr/>
          </a:p>
        </p:txBody>
      </p:sp>
      <p:grpSp>
        <p:nvGrpSpPr>
          <p:cNvPr id="199" name="Google Shape;199;p17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200" name="Google Shape;200;p1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3" name="Google Shape;203;p17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204" name="Google Shape;204;p1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1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07" name="Google Shape;207;p17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" name="Google Shape;208;p17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_1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title" idx="2"/>
          </p:nvPr>
        </p:nvSpPr>
        <p:spPr>
          <a:xfrm>
            <a:off x="713250" y="1369900"/>
            <a:ext cx="24948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716905" y="1591649"/>
            <a:ext cx="24948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title" idx="3"/>
          </p:nvPr>
        </p:nvSpPr>
        <p:spPr>
          <a:xfrm>
            <a:off x="5928866" y="1369900"/>
            <a:ext cx="24987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4"/>
          </p:nvPr>
        </p:nvSpPr>
        <p:spPr>
          <a:xfrm>
            <a:off x="5932139" y="1591649"/>
            <a:ext cx="2498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title" idx="5"/>
          </p:nvPr>
        </p:nvSpPr>
        <p:spPr>
          <a:xfrm>
            <a:off x="713250" y="2438526"/>
            <a:ext cx="24948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6"/>
          </p:nvPr>
        </p:nvSpPr>
        <p:spPr>
          <a:xfrm>
            <a:off x="716905" y="2660275"/>
            <a:ext cx="24948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title" idx="7"/>
          </p:nvPr>
        </p:nvSpPr>
        <p:spPr>
          <a:xfrm>
            <a:off x="5928866" y="2438526"/>
            <a:ext cx="24987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8"/>
          </p:nvPr>
        </p:nvSpPr>
        <p:spPr>
          <a:xfrm>
            <a:off x="5932139" y="2660275"/>
            <a:ext cx="2498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 idx="9"/>
          </p:nvPr>
        </p:nvSpPr>
        <p:spPr>
          <a:xfrm>
            <a:off x="713250" y="3507151"/>
            <a:ext cx="24948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subTitle" idx="13"/>
          </p:nvPr>
        </p:nvSpPr>
        <p:spPr>
          <a:xfrm>
            <a:off x="716905" y="3728900"/>
            <a:ext cx="24948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title" idx="14"/>
          </p:nvPr>
        </p:nvSpPr>
        <p:spPr>
          <a:xfrm>
            <a:off x="5928866" y="3507151"/>
            <a:ext cx="24987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ubTitle" idx="15"/>
          </p:nvPr>
        </p:nvSpPr>
        <p:spPr>
          <a:xfrm>
            <a:off x="5932139" y="3728900"/>
            <a:ext cx="2498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247" name="Google Shape;247;p19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8" name="Google Shape;248;p19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249" name="Google Shape;249;p1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2" name="Google Shape;252;p19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253" name="Google Shape;253;p1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56" name="Google Shape;256;p19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1"/>
          <p:cNvSpPr txBox="1">
            <a:spLocks noGrp="1"/>
          </p:cNvSpPr>
          <p:nvPr>
            <p:ph type="subTitle" idx="1"/>
          </p:nvPr>
        </p:nvSpPr>
        <p:spPr>
          <a:xfrm>
            <a:off x="1712550" y="1209200"/>
            <a:ext cx="5718900" cy="33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■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■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■"/>
              <a:defRPr sz="16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8" r:id="rId5"/>
    <p:sldLayoutId id="2147483659" r:id="rId6"/>
    <p:sldLayoutId id="2147483663" r:id="rId7"/>
    <p:sldLayoutId id="2147483665" r:id="rId8"/>
    <p:sldLayoutId id="2147483667" r:id="rId9"/>
    <p:sldLayoutId id="2147483676" r:id="rId10"/>
    <p:sldLayoutId id="2147483678" r:id="rId11"/>
    <p:sldLayoutId id="2147483679" r:id="rId12"/>
    <p:sldLayoutId id="2147483680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ur-lex.europa.eu/legal-content/EN/TXT/?uri=CELEX:01994L0062-2015052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tiff"/><Relationship Id="rId4" Type="http://schemas.openxmlformats.org/officeDocument/2006/relationships/hyperlink" Target="https://ec.europa.eu/environment/circular-economy/index_en.ht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9"/>
          <p:cNvSpPr txBox="1">
            <a:spLocks noGrp="1"/>
          </p:cNvSpPr>
          <p:nvPr>
            <p:ph type="ctrTitle"/>
          </p:nvPr>
        </p:nvSpPr>
        <p:spPr>
          <a:xfrm>
            <a:off x="641806" y="1566246"/>
            <a:ext cx="7860288" cy="182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altLang="zh-TW" sz="2800" dirty="0"/>
              <a:t>Current situation of </a:t>
            </a:r>
            <a:br>
              <a:rPr lang="en" altLang="zh-TW" sz="2800" dirty="0"/>
            </a:br>
            <a:r>
              <a:rPr lang="en" altLang="zh-TW" sz="2800" dirty="0"/>
              <a:t>Sustainable and Reusable Packaging </a:t>
            </a:r>
            <a:br>
              <a:rPr lang="en" altLang="zh-TW" sz="2800" dirty="0"/>
            </a:br>
            <a:r>
              <a:rPr lang="en" altLang="zh-TW" sz="2800" dirty="0"/>
              <a:t>in Taiwan</a:t>
            </a:r>
            <a:endParaRPr sz="2800" dirty="0"/>
          </a:p>
        </p:txBody>
      </p:sp>
      <p:grpSp>
        <p:nvGrpSpPr>
          <p:cNvPr id="512" name="Google Shape;512;p39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513" name="Google Shape;513;p3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3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3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16" name="Google Shape;516;p39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517" name="Google Shape;517;p3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3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3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20" name="Google Shape;520;p39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521" name="Google Shape;521;p3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3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3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24" name="Google Shape;524;p39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525" name="Google Shape;525;p3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3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3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28" name="Google Shape;528;p39"/>
          <p:cNvCxnSpPr/>
          <p:nvPr/>
        </p:nvCxnSpPr>
        <p:spPr>
          <a:xfrm>
            <a:off x="4571950" y="0"/>
            <a:ext cx="0" cy="119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39"/>
          <p:cNvCxnSpPr/>
          <p:nvPr/>
        </p:nvCxnSpPr>
        <p:spPr>
          <a:xfrm>
            <a:off x="4571950" y="3950400"/>
            <a:ext cx="0" cy="119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8"/>
          <p:cNvSpPr txBox="1">
            <a:spLocks noGrp="1"/>
          </p:cNvSpPr>
          <p:nvPr>
            <p:ph type="title"/>
          </p:nvPr>
        </p:nvSpPr>
        <p:spPr>
          <a:xfrm>
            <a:off x="713250" y="563274"/>
            <a:ext cx="84307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lnSpc>
                <a:spcPct val="150000"/>
              </a:lnSpc>
            </a:pPr>
            <a:r>
              <a:rPr lang="en" altLang="zh-TW" u="sng" dirty="0">
                <a:hlinkClick r:id="rId3"/>
              </a:rPr>
              <a:t>Packaging and Packaging Waste Directive</a:t>
            </a:r>
            <a:endParaRPr lang="en-US" altLang="zh-TW" u="sng" dirty="0"/>
          </a:p>
        </p:txBody>
      </p:sp>
      <p:sp>
        <p:nvSpPr>
          <p:cNvPr id="760" name="Google Shape;760;p48"/>
          <p:cNvSpPr txBox="1">
            <a:spLocks noGrp="1"/>
          </p:cNvSpPr>
          <p:nvPr>
            <p:ph type="body" idx="1"/>
          </p:nvPr>
        </p:nvSpPr>
        <p:spPr>
          <a:xfrm>
            <a:off x="1527793" y="1367748"/>
            <a:ext cx="6634430" cy="2395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l" fontAlgn="base">
              <a:buNone/>
            </a:pPr>
            <a:r>
              <a:rPr lang="en" altLang="zh-TW" dirty="0"/>
              <a:t>In summary, </a:t>
            </a:r>
            <a:br>
              <a:rPr lang="en" altLang="zh-TW" dirty="0"/>
            </a:br>
            <a:r>
              <a:rPr lang="en" altLang="zh-TW" dirty="0"/>
              <a:t>the packaging shall meet the essential requirements as following:</a:t>
            </a:r>
          </a:p>
          <a:p>
            <a:pPr algn="l" fontAlgn="base"/>
            <a:r>
              <a:rPr lang="en" altLang="zh-TW" dirty="0"/>
              <a:t>Limit the weight and volume of packaging</a:t>
            </a:r>
          </a:p>
          <a:p>
            <a:pPr algn="l" fontAlgn="base"/>
            <a:r>
              <a:rPr lang="en" altLang="zh-TW" dirty="0"/>
              <a:t>Reduce the content of hazardous substances and materials</a:t>
            </a:r>
          </a:p>
          <a:p>
            <a:pPr algn="l" fontAlgn="base"/>
            <a:r>
              <a:rPr lang="en" altLang="zh-TW" dirty="0"/>
              <a:t>Reusable or recoverable packaging</a:t>
            </a:r>
          </a:p>
          <a:p>
            <a:pPr algn="l" fontAlgn="base"/>
            <a:r>
              <a:rPr lang="en" altLang="zh-TW" dirty="0"/>
              <a:t>Biodegradable packaging is highly recommended</a:t>
            </a:r>
            <a:br>
              <a:rPr lang="en" altLang="zh-TW" dirty="0"/>
            </a:br>
            <a:br>
              <a:rPr lang="en" altLang="zh-TW" dirty="0"/>
            </a:br>
            <a:endParaRPr lang="en" altLang="zh-TW" dirty="0"/>
          </a:p>
          <a:p>
            <a:pPr marL="139700" indent="0" algn="l" fontAlgn="base">
              <a:buNone/>
            </a:pPr>
            <a:r>
              <a:rPr lang="en" altLang="zh-TW" u="sng" dirty="0">
                <a:hlinkClick r:id="rId4"/>
              </a:rPr>
              <a:t>Connected topic: Circular economy action plan</a:t>
            </a:r>
            <a:endParaRPr lang="en" altLang="zh-TW" u="sng" dirty="0"/>
          </a:p>
          <a:p>
            <a:pPr fontAlgn="base"/>
            <a:endParaRPr lang="en" altLang="zh-TW" dirty="0"/>
          </a:p>
        </p:txBody>
      </p:sp>
      <p:grpSp>
        <p:nvGrpSpPr>
          <p:cNvPr id="764" name="Google Shape;764;p48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765" name="Google Shape;765;p48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48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48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68" name="Google Shape;768;p48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769" name="Google Shape;769;p48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48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48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772" name="Google Shape;772;p48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3" name="Google Shape;773;p48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864;p54">
            <a:extLst>
              <a:ext uri="{FF2B5EF4-FFF2-40B4-BE49-F238E27FC236}">
                <a16:creationId xmlns:a16="http://schemas.microsoft.com/office/drawing/2014/main" id="{F6A17213-671E-1941-8F71-2F836DA673E5}"/>
              </a:ext>
            </a:extLst>
          </p:cNvPr>
          <p:cNvSpPr txBox="1">
            <a:spLocks/>
          </p:cNvSpPr>
          <p:nvPr/>
        </p:nvSpPr>
        <p:spPr>
          <a:xfrm>
            <a:off x="826125" y="3986664"/>
            <a:ext cx="7848665" cy="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/>
              <a:t>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62CC119-88BA-C745-8B26-CA347D174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377" y="3653122"/>
            <a:ext cx="2582279" cy="12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29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2"/>
          <p:cNvSpPr txBox="1">
            <a:spLocks noGrp="1"/>
          </p:cNvSpPr>
          <p:nvPr>
            <p:ph type="title"/>
          </p:nvPr>
        </p:nvSpPr>
        <p:spPr>
          <a:xfrm>
            <a:off x="1238675" y="1646600"/>
            <a:ext cx="2808000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68" name="Google Shape;568;p42"/>
          <p:cNvSpPr txBox="1">
            <a:spLocks noGrp="1"/>
          </p:cNvSpPr>
          <p:nvPr>
            <p:ph type="body" idx="1"/>
          </p:nvPr>
        </p:nvSpPr>
        <p:spPr>
          <a:xfrm>
            <a:off x="640535" y="937572"/>
            <a:ext cx="4756333" cy="16566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 algn="l" fontAlgn="base">
              <a:buNone/>
            </a:pPr>
            <a:r>
              <a:rPr lang="en" altLang="zh-TW" dirty="0"/>
              <a:t>How to comply with the directive?</a:t>
            </a:r>
          </a:p>
          <a:p>
            <a:pPr algn="l" fontAlgn="base"/>
            <a:r>
              <a:rPr lang="en" altLang="zh-TW" dirty="0"/>
              <a:t>good record keeping</a:t>
            </a:r>
          </a:p>
          <a:p>
            <a:pPr algn="l" fontAlgn="base"/>
            <a:r>
              <a:rPr lang="en" altLang="zh-TW" dirty="0"/>
              <a:t>technical documentation might be requested</a:t>
            </a:r>
            <a:br>
              <a:rPr lang="en" altLang="zh-TW" dirty="0"/>
            </a:br>
            <a:endParaRPr lang="en" altLang="zh-TW" dirty="0"/>
          </a:p>
        </p:txBody>
      </p:sp>
      <p:cxnSp>
        <p:nvCxnSpPr>
          <p:cNvPr id="570" name="Google Shape;570;p42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1" name="Google Shape;571;p42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72" name="Google Shape;572;p42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573" name="Google Shape;573;p42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42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42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6" name="Google Shape;576;p42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577" name="Google Shape;577;p42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42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42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Google Shape;585;p43">
            <a:extLst>
              <a:ext uri="{FF2B5EF4-FFF2-40B4-BE49-F238E27FC236}">
                <a16:creationId xmlns:a16="http://schemas.microsoft.com/office/drawing/2014/main" id="{37ADCD08-4979-BD42-8C5F-285B4625A7A7}"/>
              </a:ext>
            </a:extLst>
          </p:cNvPr>
          <p:cNvSpPr txBox="1">
            <a:spLocks/>
          </p:cNvSpPr>
          <p:nvPr/>
        </p:nvSpPr>
        <p:spPr>
          <a:xfrm>
            <a:off x="640535" y="2616360"/>
            <a:ext cx="5783531" cy="137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pPr marL="127000" indent="0" algn="l" fontAlgn="base">
              <a:buNone/>
            </a:pPr>
            <a:r>
              <a:rPr lang="en" altLang="zh-TW" dirty="0"/>
              <a:t>Why need to comply with the directive?</a:t>
            </a:r>
            <a:br>
              <a:rPr lang="en" altLang="zh-TW" dirty="0"/>
            </a:br>
            <a:r>
              <a:rPr lang="en" altLang="zh-TW" dirty="0"/>
              <a:t>If fail,</a:t>
            </a:r>
          </a:p>
          <a:p>
            <a:pPr algn="l" fontAlgn="base"/>
            <a:r>
              <a:rPr lang="en" altLang="zh-TW" dirty="0"/>
              <a:t>recall of the product</a:t>
            </a:r>
          </a:p>
          <a:p>
            <a:pPr algn="l" fontAlgn="base"/>
            <a:r>
              <a:rPr lang="en" altLang="zh-TW" dirty="0"/>
              <a:t>withdrawal from the market</a:t>
            </a:r>
          </a:p>
          <a:p>
            <a:pPr algn="l" fontAlgn="base"/>
            <a:r>
              <a:rPr lang="en" altLang="zh-TW" dirty="0"/>
              <a:t>rejections during import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" dirty="0"/>
          </a:p>
          <a:p>
            <a:pPr marL="0" indent="0" algn="l">
              <a:buFont typeface="Tajawal"/>
              <a:buNone/>
            </a:pPr>
            <a:r>
              <a:rPr lang="e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4493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77"/>
          <p:cNvSpPr txBox="1">
            <a:spLocks noGrp="1"/>
          </p:cNvSpPr>
          <p:nvPr>
            <p:ph type="title"/>
          </p:nvPr>
        </p:nvSpPr>
        <p:spPr>
          <a:xfrm flipH="1">
            <a:off x="898775" y="1729550"/>
            <a:ext cx="5769300" cy="12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Reusable Packaging</a:t>
            </a:r>
            <a:endParaRPr dirty="0"/>
          </a:p>
        </p:txBody>
      </p:sp>
      <p:sp>
        <p:nvSpPr>
          <p:cNvPr id="1334" name="Google Shape;1334;p77"/>
          <p:cNvSpPr txBox="1">
            <a:spLocks noGrp="1"/>
          </p:cNvSpPr>
          <p:nvPr>
            <p:ph type="title" idx="2"/>
          </p:nvPr>
        </p:nvSpPr>
        <p:spPr>
          <a:xfrm flipH="1">
            <a:off x="6668125" y="1729550"/>
            <a:ext cx="1577100" cy="16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555EC9A-F143-E941-B170-52A667D4A8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6102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71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Classification of reusable packaging</a:t>
            </a:r>
            <a:endParaRPr dirty="0"/>
          </a:p>
        </p:txBody>
      </p:sp>
      <p:sp>
        <p:nvSpPr>
          <p:cNvPr id="1165" name="Google Shape;1165;p71"/>
          <p:cNvSpPr txBox="1"/>
          <p:nvPr/>
        </p:nvSpPr>
        <p:spPr>
          <a:xfrm>
            <a:off x="1132114" y="3250902"/>
            <a:ext cx="1578991" cy="124728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Refillable </a:t>
            </a:r>
            <a:b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</a:b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parent packaging</a:t>
            </a:r>
          </a:p>
        </p:txBody>
      </p:sp>
      <p:sp>
        <p:nvSpPr>
          <p:cNvPr id="1166" name="Google Shape;1166;p71"/>
          <p:cNvSpPr txBox="1"/>
          <p:nvPr/>
        </p:nvSpPr>
        <p:spPr>
          <a:xfrm>
            <a:off x="4354261" y="1381995"/>
            <a:ext cx="1393297" cy="12639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Returnable </a:t>
            </a:r>
            <a:b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</a:b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packaging</a:t>
            </a:r>
            <a:endParaRPr sz="1500" dirty="0">
              <a:solidFill>
                <a:schemeClr val="accent2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1167" name="Google Shape;1167;p71"/>
          <p:cNvSpPr txBox="1"/>
          <p:nvPr/>
        </p:nvSpPr>
        <p:spPr>
          <a:xfrm>
            <a:off x="374592" y="1381995"/>
            <a:ext cx="1430060" cy="124728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Refillable by</a:t>
            </a:r>
            <a:b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</a:b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bulk dispenser</a:t>
            </a:r>
          </a:p>
        </p:txBody>
      </p:sp>
      <p:sp>
        <p:nvSpPr>
          <p:cNvPr id="1168" name="Google Shape;1168;p71"/>
          <p:cNvSpPr txBox="1"/>
          <p:nvPr/>
        </p:nvSpPr>
        <p:spPr>
          <a:xfrm>
            <a:off x="5547545" y="3250902"/>
            <a:ext cx="1349722" cy="1247280"/>
          </a:xfrm>
          <a:prstGeom prst="rect">
            <a:avLst/>
          </a:prstGeom>
          <a:solidFill>
            <a:schemeClr val="dk1"/>
          </a:solidFill>
          <a:ln w="76200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Aft>
                <a:spcPts val="1200"/>
              </a:spcAft>
            </a:pPr>
            <a:r>
              <a:rPr lang="en-US" altLang="zh-TW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Transit </a:t>
            </a:r>
            <a:br>
              <a:rPr lang="en-US" altLang="zh-TW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</a:br>
            <a:r>
              <a:rPr lang="en-US" altLang="zh-TW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packaging</a:t>
            </a:r>
          </a:p>
        </p:txBody>
      </p:sp>
      <p:sp>
        <p:nvSpPr>
          <p:cNvPr id="28" name="Google Shape;674;p45">
            <a:extLst>
              <a:ext uri="{FF2B5EF4-FFF2-40B4-BE49-F238E27FC236}">
                <a16:creationId xmlns:a16="http://schemas.microsoft.com/office/drawing/2014/main" id="{0E9DC146-5F4A-6D4D-875B-A9D73EC9875A}"/>
              </a:ext>
            </a:extLst>
          </p:cNvPr>
          <p:cNvSpPr txBox="1"/>
          <p:nvPr/>
        </p:nvSpPr>
        <p:spPr>
          <a:xfrm>
            <a:off x="2000417" y="1511923"/>
            <a:ext cx="2022943" cy="67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Product examples:</a:t>
            </a:r>
            <a:br>
              <a:rPr lang="en-US" sz="1600" b="1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</a:br>
            <a: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Cereal, beer,</a:t>
            </a:r>
            <a:b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</a:br>
            <a: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detergent…</a:t>
            </a:r>
            <a:endParaRPr sz="1600" dirty="0">
              <a:solidFill>
                <a:schemeClr val="dk1"/>
              </a:solidFill>
              <a:latin typeface="+mj-lt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21" name="Google Shape;674;p45">
            <a:extLst>
              <a:ext uri="{FF2B5EF4-FFF2-40B4-BE49-F238E27FC236}">
                <a16:creationId xmlns:a16="http://schemas.microsoft.com/office/drawing/2014/main" id="{F8D50F62-40DD-6948-8447-2057758B6805}"/>
              </a:ext>
            </a:extLst>
          </p:cNvPr>
          <p:cNvSpPr txBox="1"/>
          <p:nvPr/>
        </p:nvSpPr>
        <p:spPr>
          <a:xfrm>
            <a:off x="2779833" y="3535639"/>
            <a:ext cx="2210177" cy="67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Product examples:</a:t>
            </a:r>
            <a:br>
              <a:rPr lang="en-US" sz="1600" b="1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</a:br>
            <a: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Makeup, dental floss,</a:t>
            </a:r>
            <a:b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</a:br>
            <a: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cosmetics…</a:t>
            </a:r>
            <a:endParaRPr sz="1600" dirty="0">
              <a:solidFill>
                <a:schemeClr val="dk1"/>
              </a:solidFill>
              <a:latin typeface="+mj-lt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22" name="Google Shape;674;p45">
            <a:extLst>
              <a:ext uri="{FF2B5EF4-FFF2-40B4-BE49-F238E27FC236}">
                <a16:creationId xmlns:a16="http://schemas.microsoft.com/office/drawing/2014/main" id="{08FC03B7-89CE-904D-AB0B-3EDB2C04541D}"/>
              </a:ext>
            </a:extLst>
          </p:cNvPr>
          <p:cNvSpPr txBox="1"/>
          <p:nvPr/>
        </p:nvSpPr>
        <p:spPr>
          <a:xfrm>
            <a:off x="5984588" y="1511922"/>
            <a:ext cx="2022943" cy="67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Product examples:</a:t>
            </a:r>
            <a:br>
              <a:rPr lang="en-US" sz="1600" b="1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</a:br>
            <a: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Drinks, soap, </a:t>
            </a:r>
            <a:b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</a:br>
            <a: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perishables… </a:t>
            </a:r>
            <a:endParaRPr sz="1600" dirty="0">
              <a:solidFill>
                <a:schemeClr val="dk1"/>
              </a:solidFill>
              <a:latin typeface="+mj-lt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23" name="Google Shape;674;p45">
            <a:extLst>
              <a:ext uri="{FF2B5EF4-FFF2-40B4-BE49-F238E27FC236}">
                <a16:creationId xmlns:a16="http://schemas.microsoft.com/office/drawing/2014/main" id="{2A22A124-68EF-4444-B345-A95CCB8D95E9}"/>
              </a:ext>
            </a:extLst>
          </p:cNvPr>
          <p:cNvSpPr txBox="1"/>
          <p:nvPr/>
        </p:nvSpPr>
        <p:spPr>
          <a:xfrm>
            <a:off x="6996059" y="3494701"/>
            <a:ext cx="2022943" cy="67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Product examples:</a:t>
            </a:r>
            <a:br>
              <a:rPr lang="en-US" sz="1600" b="1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</a:br>
            <a: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Reusable packaging </a:t>
            </a:r>
            <a:b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</a:br>
            <a:r>
              <a:rPr lang="en-US" sz="1600" dirty="0">
                <a:solidFill>
                  <a:schemeClr val="dk1"/>
                </a:solidFill>
                <a:latin typeface="+mj-lt"/>
                <a:ea typeface="Cinzel Regular"/>
                <a:cs typeface="Cinzel Regular"/>
                <a:sym typeface="Cinzel Regular"/>
              </a:rPr>
              <a:t>for transport </a:t>
            </a:r>
            <a:endParaRPr sz="1600" dirty="0">
              <a:solidFill>
                <a:schemeClr val="dk1"/>
              </a:solidFill>
              <a:latin typeface="+mj-lt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08E11F9-47DC-0546-94A9-2402F376D718}"/>
              </a:ext>
            </a:extLst>
          </p:cNvPr>
          <p:cNvSpPr/>
          <p:nvPr/>
        </p:nvSpPr>
        <p:spPr>
          <a:xfrm>
            <a:off x="809897" y="4773653"/>
            <a:ext cx="8974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1200" dirty="0">
                <a:latin typeface="CharisSIL"/>
              </a:rPr>
              <a:t>“Sustainability of reusable packaging–Current situation and trends” (2020)     </a:t>
            </a:r>
            <a:r>
              <a:rPr lang="en" altLang="zh-TW" sz="700" dirty="0"/>
              <a:t>Patricia </a:t>
            </a:r>
            <a:r>
              <a:rPr lang="en" altLang="zh-TW" sz="700" dirty="0" err="1"/>
              <a:t>Megale</a:t>
            </a:r>
            <a:r>
              <a:rPr lang="en" altLang="zh-TW" sz="700" dirty="0"/>
              <a:t> </a:t>
            </a:r>
            <a:r>
              <a:rPr lang="en" altLang="zh-TW" sz="700" dirty="0" err="1"/>
              <a:t>Coelhoa</a:t>
            </a:r>
            <a:r>
              <a:rPr lang="en" altLang="zh-TW" sz="700" dirty="0"/>
              <a:t>, Blanca </a:t>
            </a:r>
            <a:r>
              <a:rPr lang="en" altLang="zh-TW" sz="700" dirty="0" err="1"/>
              <a:t>Coronaa</a:t>
            </a:r>
            <a:r>
              <a:rPr lang="en" altLang="zh-TW" sz="700" dirty="0"/>
              <a:t>, Roland ten </a:t>
            </a:r>
            <a:r>
              <a:rPr lang="en" altLang="zh-TW" sz="700" dirty="0" err="1"/>
              <a:t>Kloosterb</a:t>
            </a:r>
            <a:r>
              <a:rPr lang="en" altLang="zh-TW" sz="700" dirty="0"/>
              <a:t>, Ernst </a:t>
            </a:r>
            <a:r>
              <a:rPr lang="en" altLang="zh-TW" sz="700" dirty="0" err="1"/>
              <a:t>Worrella</a:t>
            </a:r>
            <a:endParaRPr lang="en" altLang="zh-TW" sz="600" dirty="0"/>
          </a:p>
          <a:p>
            <a:r>
              <a:rPr lang="en" altLang="zh-TW" sz="1200" dirty="0">
                <a:latin typeface="CharisSIL"/>
              </a:rPr>
              <a:t> </a:t>
            </a:r>
            <a:endParaRPr lang="en" altLang="zh-TW" sz="1200" dirty="0"/>
          </a:p>
        </p:txBody>
      </p:sp>
    </p:spTree>
    <p:extLst>
      <p:ext uri="{BB962C8B-B14F-4D97-AF65-F5344CB8AC3E}">
        <p14:creationId xmlns:p14="http://schemas.microsoft.com/office/powerpoint/2010/main" val="3322941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8"/>
          <p:cNvSpPr txBox="1">
            <a:spLocks noGrp="1"/>
          </p:cNvSpPr>
          <p:nvPr>
            <p:ph type="title"/>
          </p:nvPr>
        </p:nvSpPr>
        <p:spPr>
          <a:xfrm>
            <a:off x="527806" y="25120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Business Model </a:t>
            </a:r>
            <a:endParaRPr dirty="0"/>
          </a:p>
        </p:txBody>
      </p:sp>
      <p:sp>
        <p:nvSpPr>
          <p:cNvPr id="762" name="Google Shape;762;p48"/>
          <p:cNvSpPr txBox="1">
            <a:spLocks noGrp="1"/>
          </p:cNvSpPr>
          <p:nvPr>
            <p:ph type="title" idx="3"/>
          </p:nvPr>
        </p:nvSpPr>
        <p:spPr>
          <a:xfrm>
            <a:off x="682513" y="1521281"/>
            <a:ext cx="28641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(in </a:t>
            </a:r>
            <a:r>
              <a:rPr lang="en" dirty="0" err="1"/>
              <a:t>taiwan</a:t>
            </a:r>
            <a:r>
              <a:rPr lang="en" dirty="0"/>
              <a:t>)</a:t>
            </a:r>
            <a:endParaRPr dirty="0"/>
          </a:p>
        </p:txBody>
      </p:sp>
      <p:sp>
        <p:nvSpPr>
          <p:cNvPr id="763" name="Google Shape;763;p48"/>
          <p:cNvSpPr txBox="1">
            <a:spLocks noGrp="1"/>
          </p:cNvSpPr>
          <p:nvPr>
            <p:ph type="title" idx="4"/>
          </p:nvPr>
        </p:nvSpPr>
        <p:spPr>
          <a:xfrm>
            <a:off x="5025565" y="1504546"/>
            <a:ext cx="28641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(in </a:t>
            </a:r>
            <a:r>
              <a:rPr lang="en" dirty="0" err="1"/>
              <a:t>finland</a:t>
            </a:r>
            <a:r>
              <a:rPr lang="en" dirty="0"/>
              <a:t>)</a:t>
            </a:r>
            <a:endParaRPr dirty="0"/>
          </a:p>
        </p:txBody>
      </p:sp>
      <p:grpSp>
        <p:nvGrpSpPr>
          <p:cNvPr id="764" name="Google Shape;764;p48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765" name="Google Shape;765;p48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48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48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68" name="Google Shape;768;p48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769" name="Google Shape;769;p48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48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48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772" name="Google Shape;772;p48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3" name="Google Shape;773;p48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759;p48">
            <a:extLst>
              <a:ext uri="{FF2B5EF4-FFF2-40B4-BE49-F238E27FC236}">
                <a16:creationId xmlns:a16="http://schemas.microsoft.com/office/drawing/2014/main" id="{3E803578-3330-2144-BEA0-11D0BB220768}"/>
              </a:ext>
            </a:extLst>
          </p:cNvPr>
          <p:cNvSpPr txBox="1">
            <a:spLocks/>
          </p:cNvSpPr>
          <p:nvPr/>
        </p:nvSpPr>
        <p:spPr>
          <a:xfrm>
            <a:off x="1025131" y="931684"/>
            <a:ext cx="21788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" dirty="0"/>
              <a:t>Package+</a:t>
            </a:r>
          </a:p>
        </p:txBody>
      </p:sp>
      <p:sp>
        <p:nvSpPr>
          <p:cNvPr id="20" name="Google Shape;759;p48">
            <a:extLst>
              <a:ext uri="{FF2B5EF4-FFF2-40B4-BE49-F238E27FC236}">
                <a16:creationId xmlns:a16="http://schemas.microsoft.com/office/drawing/2014/main" id="{FF4F307F-47F1-7446-9707-C9416C9F1C33}"/>
              </a:ext>
            </a:extLst>
          </p:cNvPr>
          <p:cNvSpPr txBox="1">
            <a:spLocks/>
          </p:cNvSpPr>
          <p:nvPr/>
        </p:nvSpPr>
        <p:spPr>
          <a:xfrm>
            <a:off x="4464933" y="921809"/>
            <a:ext cx="271963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" dirty="0"/>
              <a:t>	  </a:t>
            </a:r>
            <a:r>
              <a:rPr lang="en" dirty="0" err="1"/>
              <a:t>RePack</a:t>
            </a:r>
            <a:endParaRPr lang="en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CEA780B-C398-7243-AD90-80F74C80B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63303"/>
            <a:ext cx="3769300" cy="318034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D97DB2A-6073-1444-86D6-240DC172D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13" y="2207939"/>
            <a:ext cx="4086098" cy="255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46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8"/>
          <p:cNvSpPr txBox="1">
            <a:spLocks noGrp="1"/>
          </p:cNvSpPr>
          <p:nvPr>
            <p:ph type="title"/>
          </p:nvPr>
        </p:nvSpPr>
        <p:spPr>
          <a:xfrm>
            <a:off x="713250" y="56327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altLang="zh-TW" dirty="0"/>
              <a:t>Finland as pioneer in circular economy</a:t>
            </a:r>
            <a:endParaRPr dirty="0"/>
          </a:p>
        </p:txBody>
      </p:sp>
      <p:sp>
        <p:nvSpPr>
          <p:cNvPr id="760" name="Google Shape;760;p48"/>
          <p:cNvSpPr txBox="1">
            <a:spLocks noGrp="1"/>
          </p:cNvSpPr>
          <p:nvPr>
            <p:ph type="body" idx="1"/>
          </p:nvPr>
        </p:nvSpPr>
        <p:spPr>
          <a:xfrm>
            <a:off x="1527793" y="1367748"/>
            <a:ext cx="6634430" cy="23957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>
              <a:lnSpc>
                <a:spcPct val="150000"/>
              </a:lnSpc>
            </a:pPr>
            <a:r>
              <a:rPr lang="en-US" altLang="zh-TW" dirty="0"/>
              <a:t>“road map”</a:t>
            </a:r>
          </a:p>
          <a:p>
            <a:pPr marL="285750" indent="-285750" algn="l">
              <a:lnSpc>
                <a:spcPct val="150000"/>
              </a:lnSpc>
            </a:pPr>
            <a:r>
              <a:rPr lang="en-US" altLang="zh-TW" dirty="0"/>
              <a:t>European plastic goal</a:t>
            </a:r>
            <a:r>
              <a:rPr lang="zh-TW" altLang="zh-TW" dirty="0"/>
              <a:t> </a:t>
            </a:r>
            <a:r>
              <a:rPr lang="en-US" altLang="zh-TW" dirty="0"/>
              <a:t>&amp; Paris Climate Agreement</a:t>
            </a:r>
            <a:r>
              <a:rPr lang="zh-TW" altLang="zh-TW" dirty="0"/>
              <a:t> </a:t>
            </a:r>
            <a:r>
              <a:rPr lang="en-US" altLang="zh-TW" dirty="0"/>
              <a:t>circular goals </a:t>
            </a:r>
          </a:p>
          <a:p>
            <a:pPr marL="285750" indent="-285750" algn="l">
              <a:lnSpc>
                <a:spcPct val="150000"/>
              </a:lnSpc>
            </a:pPr>
            <a:r>
              <a:rPr lang="en-US" altLang="zh-TW" dirty="0"/>
              <a:t>Government’s goal: circular economy, bio economy and cleantech</a:t>
            </a:r>
          </a:p>
          <a:p>
            <a:pPr marL="285750" indent="-285750" algn="l">
              <a:lnSpc>
                <a:spcPct val="150000"/>
              </a:lnSpc>
            </a:pPr>
            <a:r>
              <a:rPr lang="en" altLang="zh-TW" dirty="0"/>
              <a:t>Circular business models + circular product design</a:t>
            </a:r>
            <a:endParaRPr lang="en-US" dirty="0"/>
          </a:p>
        </p:txBody>
      </p:sp>
      <p:grpSp>
        <p:nvGrpSpPr>
          <p:cNvPr id="764" name="Google Shape;764;p48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765" name="Google Shape;765;p48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48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48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68" name="Google Shape;768;p48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769" name="Google Shape;769;p48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48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48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772" name="Google Shape;772;p48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3" name="Google Shape;773;p48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864;p54">
            <a:extLst>
              <a:ext uri="{FF2B5EF4-FFF2-40B4-BE49-F238E27FC236}">
                <a16:creationId xmlns:a16="http://schemas.microsoft.com/office/drawing/2014/main" id="{F6A17213-671E-1941-8F71-2F836DA673E5}"/>
              </a:ext>
            </a:extLst>
          </p:cNvPr>
          <p:cNvSpPr txBox="1">
            <a:spLocks/>
          </p:cNvSpPr>
          <p:nvPr/>
        </p:nvSpPr>
        <p:spPr>
          <a:xfrm>
            <a:off x="826125" y="3986664"/>
            <a:ext cx="7848665" cy="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dirty="0"/>
              <a:t> 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30769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96"/>
          <p:cNvSpPr txBox="1">
            <a:spLocks noGrp="1"/>
          </p:cNvSpPr>
          <p:nvPr>
            <p:ph type="ctrTitle"/>
          </p:nvPr>
        </p:nvSpPr>
        <p:spPr>
          <a:xfrm>
            <a:off x="2594650" y="615699"/>
            <a:ext cx="3954600" cy="2368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br>
              <a:rPr lang="en" dirty="0"/>
            </a:br>
            <a:r>
              <a:rPr lang="en" sz="2800" dirty="0"/>
              <a:t>for</a:t>
            </a:r>
            <a:r>
              <a:rPr lang="en" sz="4000" dirty="0"/>
              <a:t> </a:t>
            </a:r>
            <a:br>
              <a:rPr lang="en" sz="4000" dirty="0"/>
            </a:br>
            <a:r>
              <a:rPr lang="en" sz="4000" dirty="0"/>
              <a:t>Listening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318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88"/>
          <p:cNvSpPr txBox="1">
            <a:spLocks noGrp="1"/>
          </p:cNvSpPr>
          <p:nvPr>
            <p:ph type="title"/>
          </p:nvPr>
        </p:nvSpPr>
        <p:spPr>
          <a:xfrm>
            <a:off x="-317808" y="524200"/>
            <a:ext cx="97022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Consumers’ Perceptions of sustainable packaging</a:t>
            </a:r>
            <a:endParaRPr sz="2400" dirty="0"/>
          </a:p>
        </p:txBody>
      </p:sp>
      <p:sp>
        <p:nvSpPr>
          <p:cNvPr id="1726" name="Google Shape;1726;p88"/>
          <p:cNvSpPr/>
          <p:nvPr/>
        </p:nvSpPr>
        <p:spPr>
          <a:xfrm>
            <a:off x="635267" y="2113737"/>
            <a:ext cx="1737911" cy="1216800"/>
          </a:xfrm>
          <a:prstGeom prst="homePlate">
            <a:avLst>
              <a:gd name="adj" fmla="val 2892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1. Increased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Environmental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awareness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7" name="Google Shape;1727;p88"/>
          <p:cNvSpPr/>
          <p:nvPr/>
        </p:nvSpPr>
        <p:spPr>
          <a:xfrm>
            <a:off x="2373178" y="2122234"/>
            <a:ext cx="2169817" cy="1216800"/>
          </a:xfrm>
          <a:prstGeom prst="chevron">
            <a:avLst>
              <a:gd name="adj" fmla="val 2946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2. Lack of knowledge of sustainability concept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8" name="Google Shape;1728;p88"/>
          <p:cNvSpPr/>
          <p:nvPr/>
        </p:nvSpPr>
        <p:spPr>
          <a:xfrm>
            <a:off x="4542996" y="2127315"/>
            <a:ext cx="2079184" cy="1216800"/>
          </a:xfrm>
          <a:prstGeom prst="chevron">
            <a:avLst>
              <a:gd name="adj" fmla="val 2946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3. Significant terminology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9" name="Google Shape;1729;p88"/>
          <p:cNvSpPr/>
          <p:nvPr/>
        </p:nvSpPr>
        <p:spPr>
          <a:xfrm>
            <a:off x="6545178" y="2113737"/>
            <a:ext cx="2030931" cy="1216800"/>
          </a:xfrm>
          <a:prstGeom prst="chevron">
            <a:avLst>
              <a:gd name="adj" fmla="val 2946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4. Attitude</a:t>
            </a:r>
            <a:b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</a:b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/behavior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78003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3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 principals of sustainability</a:t>
            </a:r>
            <a:endParaRPr dirty="0"/>
          </a:p>
        </p:txBody>
      </p:sp>
      <p:sp>
        <p:nvSpPr>
          <p:cNvPr id="844" name="Google Shape;844;p53"/>
          <p:cNvSpPr/>
          <p:nvPr/>
        </p:nvSpPr>
        <p:spPr>
          <a:xfrm rot="2700000">
            <a:off x="3848527" y="1445529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53"/>
          <p:cNvSpPr txBox="1">
            <a:spLocks noGrp="1"/>
          </p:cNvSpPr>
          <p:nvPr>
            <p:ph type="title" idx="4294967295"/>
          </p:nvPr>
        </p:nvSpPr>
        <p:spPr>
          <a:xfrm>
            <a:off x="3800274" y="1772359"/>
            <a:ext cx="1527600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economic</a:t>
            </a:r>
            <a:endParaRPr sz="1400" dirty="0"/>
          </a:p>
        </p:txBody>
      </p:sp>
      <p:sp>
        <p:nvSpPr>
          <p:cNvPr id="846" name="Google Shape;846;p53"/>
          <p:cNvSpPr/>
          <p:nvPr/>
        </p:nvSpPr>
        <p:spPr>
          <a:xfrm rot="2700000">
            <a:off x="4607698" y="2453790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53"/>
          <p:cNvSpPr/>
          <p:nvPr/>
        </p:nvSpPr>
        <p:spPr>
          <a:xfrm rot="2700000">
            <a:off x="3095637" y="2453790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53"/>
          <p:cNvSpPr txBox="1">
            <a:spLocks noGrp="1"/>
          </p:cNvSpPr>
          <p:nvPr>
            <p:ph type="title" idx="4294967295"/>
          </p:nvPr>
        </p:nvSpPr>
        <p:spPr>
          <a:xfrm>
            <a:off x="2793300" y="2959375"/>
            <a:ext cx="1527600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social</a:t>
            </a:r>
            <a:endParaRPr sz="1400" dirty="0"/>
          </a:p>
        </p:txBody>
      </p:sp>
      <p:sp>
        <p:nvSpPr>
          <p:cNvPr id="849" name="Google Shape;849;p53"/>
          <p:cNvSpPr txBox="1">
            <a:spLocks noGrp="1"/>
          </p:cNvSpPr>
          <p:nvPr>
            <p:ph type="title" idx="4294967295"/>
          </p:nvPr>
        </p:nvSpPr>
        <p:spPr>
          <a:xfrm>
            <a:off x="4654647" y="2959375"/>
            <a:ext cx="1696003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environmental</a:t>
            </a:r>
            <a:endParaRPr sz="1400" dirty="0"/>
          </a:p>
        </p:txBody>
      </p:sp>
      <p:grpSp>
        <p:nvGrpSpPr>
          <p:cNvPr id="850" name="Google Shape;850;p53"/>
          <p:cNvGrpSpPr/>
          <p:nvPr/>
        </p:nvGrpSpPr>
        <p:grpSpPr>
          <a:xfrm rot="-5400000">
            <a:off x="4009080" y="3434519"/>
            <a:ext cx="1176875" cy="205936"/>
            <a:chOff x="7180925" y="3947160"/>
            <a:chExt cx="1176875" cy="205936"/>
          </a:xfrm>
        </p:grpSpPr>
        <p:grpSp>
          <p:nvGrpSpPr>
            <p:cNvPr id="851" name="Google Shape;851;p53"/>
            <p:cNvGrpSpPr/>
            <p:nvPr/>
          </p:nvGrpSpPr>
          <p:grpSpPr>
            <a:xfrm>
              <a:off x="8256847" y="3947160"/>
              <a:ext cx="100953" cy="205936"/>
              <a:chOff x="7036947" y="3945222"/>
              <a:chExt cx="100953" cy="205936"/>
            </a:xfrm>
          </p:grpSpPr>
          <p:cxnSp>
            <p:nvCxnSpPr>
              <p:cNvPr id="852" name="Google Shape;852;p53"/>
              <p:cNvCxnSpPr/>
              <p:nvPr/>
            </p:nvCxnSpPr>
            <p:spPr>
              <a:xfrm>
                <a:off x="7087347" y="3924346"/>
                <a:ext cx="0" cy="14255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53"/>
              <p:cNvCxnSpPr/>
              <p:nvPr/>
            </p:nvCxnSpPr>
            <p:spPr>
              <a:xfrm rot="-2843157">
                <a:off x="7018262" y="4098659"/>
                <a:ext cx="142676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54" name="Google Shape;854;p53"/>
            <p:cNvCxnSpPr/>
            <p:nvPr/>
          </p:nvCxnSpPr>
          <p:spPr>
            <a:xfrm>
              <a:off x="7767425" y="3463625"/>
              <a:ext cx="0" cy="1173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5" name="Google Shape;855;p53"/>
          <p:cNvSpPr txBox="1"/>
          <p:nvPr/>
        </p:nvSpPr>
        <p:spPr>
          <a:xfrm>
            <a:off x="6456934" y="1806917"/>
            <a:ext cx="2112300" cy="117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  <a:t>For packaging:</a:t>
            </a:r>
            <a:br>
              <a:rPr lang="en-US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</a:br>
            <a:r>
              <a:rPr lang="en-US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  <a:t>To integrate sustainabl</a:t>
            </a:r>
            <a:r>
              <a:rPr lang="en-US" dirty="0">
                <a:latin typeface="Tajawal"/>
                <a:ea typeface="Tajawal"/>
                <a:cs typeface="Tajawal"/>
                <a:sym typeface="Tajawal"/>
              </a:rPr>
              <a:t>e development to business consideration. </a:t>
            </a:r>
            <a:endParaRPr dirty="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856" name="Google Shape;856;p53"/>
          <p:cNvSpPr txBox="1"/>
          <p:nvPr/>
        </p:nvSpPr>
        <p:spPr>
          <a:xfrm>
            <a:off x="6456934" y="3232058"/>
            <a:ext cx="21123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  <a:t>To implement strategies addressing social aspects to package system.</a:t>
            </a:r>
            <a:endParaRPr dirty="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857" name="Google Shape;857;p53"/>
          <p:cNvSpPr txBox="1"/>
          <p:nvPr/>
        </p:nvSpPr>
        <p:spPr>
          <a:xfrm>
            <a:off x="412362" y="1458825"/>
            <a:ext cx="2555933" cy="2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  <a:t>Sustainable Development:</a:t>
            </a:r>
            <a:br>
              <a:rPr lang="en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</a:br>
            <a:r>
              <a:rPr lang="en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  <a:t>“Development that meets the needs of the presen</a:t>
            </a:r>
            <a:r>
              <a:rPr lang="en" dirty="0">
                <a:latin typeface="Tajawal"/>
                <a:ea typeface="Tajawal"/>
                <a:cs typeface="Tajawal"/>
                <a:sym typeface="Tajawal"/>
              </a:rPr>
              <a:t>t without compromising the ability of future generations to meet their own needs.</a:t>
            </a:r>
            <a:r>
              <a:rPr lang="en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  <a:t>”</a:t>
            </a: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858" name="Google Shape;858;p53"/>
          <p:cNvSpPr txBox="1"/>
          <p:nvPr/>
        </p:nvSpPr>
        <p:spPr>
          <a:xfrm>
            <a:off x="352953" y="2935406"/>
            <a:ext cx="2463996" cy="93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i="1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  <a:t>Brundtland Commission, 1987</a:t>
            </a:r>
            <a:endParaRPr i="1" dirty="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9"/>
          <p:cNvSpPr txBox="1">
            <a:spLocks noGrp="1"/>
          </p:cNvSpPr>
          <p:nvPr>
            <p:ph type="title"/>
          </p:nvPr>
        </p:nvSpPr>
        <p:spPr>
          <a:xfrm>
            <a:off x="713225" y="1796550"/>
            <a:ext cx="2447100" cy="1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grpSp>
        <p:nvGrpSpPr>
          <p:cNvPr id="779" name="Google Shape;779;p49"/>
          <p:cNvGrpSpPr/>
          <p:nvPr/>
        </p:nvGrpSpPr>
        <p:grpSpPr>
          <a:xfrm rot="2700000" flipH="1">
            <a:off x="1436490" y="609668"/>
            <a:ext cx="331792" cy="331782"/>
            <a:chOff x="543425" y="166425"/>
            <a:chExt cx="792075" cy="792050"/>
          </a:xfrm>
        </p:grpSpPr>
        <p:cxnSp>
          <p:nvCxnSpPr>
            <p:cNvPr id="780" name="Google Shape;780;p4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4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4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3" name="Google Shape;783;p49"/>
          <p:cNvGrpSpPr/>
          <p:nvPr/>
        </p:nvGrpSpPr>
        <p:grpSpPr>
          <a:xfrm rot="-8100000" flipH="1">
            <a:off x="4399541" y="3546538"/>
            <a:ext cx="331792" cy="331782"/>
            <a:chOff x="543425" y="166425"/>
            <a:chExt cx="792075" cy="792050"/>
          </a:xfrm>
        </p:grpSpPr>
        <p:cxnSp>
          <p:nvCxnSpPr>
            <p:cNvPr id="784" name="Google Shape;784;p4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4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4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787" name="Google Shape;787;p49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8" name="Google Shape;788;p49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4FC13E91-F3BF-EA49-AE6F-3414A7F45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7" t="1684" r="48992" b="2128"/>
          <a:stretch/>
        </p:blipFill>
        <p:spPr>
          <a:xfrm>
            <a:off x="499789" y="1416717"/>
            <a:ext cx="2205197" cy="3080085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99A46A73-D9F0-BB4B-B693-E4AFC237A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34" t="12051" r="26505" b="9245"/>
          <a:stretch/>
        </p:blipFill>
        <p:spPr>
          <a:xfrm>
            <a:off x="3160325" y="1416717"/>
            <a:ext cx="2616376" cy="1690004"/>
          </a:xfrm>
          <a:prstGeom prst="rect">
            <a:avLst/>
          </a:prstGeom>
        </p:spPr>
      </p:pic>
      <p:grpSp>
        <p:nvGrpSpPr>
          <p:cNvPr id="15" name="Google Shape;779;p49">
            <a:extLst>
              <a:ext uri="{FF2B5EF4-FFF2-40B4-BE49-F238E27FC236}">
                <a16:creationId xmlns:a16="http://schemas.microsoft.com/office/drawing/2014/main" id="{1387E119-6A84-444A-A9EF-3C5C162C81D9}"/>
              </a:ext>
            </a:extLst>
          </p:cNvPr>
          <p:cNvGrpSpPr/>
          <p:nvPr/>
        </p:nvGrpSpPr>
        <p:grpSpPr>
          <a:xfrm rot="2700000" flipH="1">
            <a:off x="7686317" y="1630658"/>
            <a:ext cx="331792" cy="331782"/>
            <a:chOff x="543425" y="166425"/>
            <a:chExt cx="792075" cy="792050"/>
          </a:xfrm>
        </p:grpSpPr>
        <p:cxnSp>
          <p:nvCxnSpPr>
            <p:cNvPr id="16" name="Google Shape;780;p49">
              <a:extLst>
                <a:ext uri="{FF2B5EF4-FFF2-40B4-BE49-F238E27FC236}">
                  <a16:creationId xmlns:a16="http://schemas.microsoft.com/office/drawing/2014/main" id="{9CE75162-B7C0-F046-97BB-E812245984D0}"/>
                </a:ext>
              </a:extLst>
            </p:cNvPr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781;p49">
              <a:extLst>
                <a:ext uri="{FF2B5EF4-FFF2-40B4-BE49-F238E27FC236}">
                  <a16:creationId xmlns:a16="http://schemas.microsoft.com/office/drawing/2014/main" id="{23D1F355-9AEC-3E4F-938A-ABC46012F424}"/>
                </a:ext>
              </a:extLst>
            </p:cNvPr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782;p49">
              <a:extLst>
                <a:ext uri="{FF2B5EF4-FFF2-40B4-BE49-F238E27FC236}">
                  <a16:creationId xmlns:a16="http://schemas.microsoft.com/office/drawing/2014/main" id="{29033C8C-A97C-9F4E-A33D-8905880CD50C}"/>
                </a:ext>
              </a:extLst>
            </p:cNvPr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09138D6C-4A17-3A47-B096-422BA71135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26" r="7628"/>
          <a:stretch/>
        </p:blipFill>
        <p:spPr>
          <a:xfrm>
            <a:off x="6000740" y="2475801"/>
            <a:ext cx="2962256" cy="20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1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1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541" name="Google Shape;541;p41"/>
          <p:cNvSpPr txBox="1">
            <a:spLocks noGrp="1"/>
          </p:cNvSpPr>
          <p:nvPr>
            <p:ph type="title" idx="2"/>
          </p:nvPr>
        </p:nvSpPr>
        <p:spPr>
          <a:xfrm>
            <a:off x="919219" y="1169975"/>
            <a:ext cx="339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42" name="Google Shape;542;p41"/>
          <p:cNvSpPr txBox="1">
            <a:spLocks noGrp="1"/>
          </p:cNvSpPr>
          <p:nvPr>
            <p:ph type="title" idx="3"/>
          </p:nvPr>
        </p:nvSpPr>
        <p:spPr>
          <a:xfrm>
            <a:off x="990635" y="1721372"/>
            <a:ext cx="3406800" cy="7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Research Abstract</a:t>
            </a:r>
            <a:endParaRPr dirty="0"/>
          </a:p>
        </p:txBody>
      </p:sp>
      <p:sp>
        <p:nvSpPr>
          <p:cNvPr id="543" name="Google Shape;543;p41"/>
          <p:cNvSpPr txBox="1">
            <a:spLocks noGrp="1"/>
          </p:cNvSpPr>
          <p:nvPr>
            <p:ph type="subTitle" idx="1"/>
          </p:nvPr>
        </p:nvSpPr>
        <p:spPr>
          <a:xfrm>
            <a:off x="1221924" y="2249800"/>
            <a:ext cx="27924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44" name="Google Shape;544;p41"/>
          <p:cNvSpPr txBox="1">
            <a:spLocks noGrp="1"/>
          </p:cNvSpPr>
          <p:nvPr>
            <p:ph type="title" idx="4"/>
          </p:nvPr>
        </p:nvSpPr>
        <p:spPr>
          <a:xfrm>
            <a:off x="919219" y="2885378"/>
            <a:ext cx="339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45" name="Google Shape;545;p41"/>
          <p:cNvSpPr txBox="1">
            <a:spLocks noGrp="1"/>
          </p:cNvSpPr>
          <p:nvPr>
            <p:ph type="title" idx="5"/>
          </p:nvPr>
        </p:nvSpPr>
        <p:spPr>
          <a:xfrm>
            <a:off x="910219" y="3180535"/>
            <a:ext cx="3406800" cy="76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EU directives</a:t>
            </a:r>
            <a:endParaRPr dirty="0"/>
          </a:p>
        </p:txBody>
      </p:sp>
      <p:sp>
        <p:nvSpPr>
          <p:cNvPr id="547" name="Google Shape;547;p41"/>
          <p:cNvSpPr txBox="1">
            <a:spLocks noGrp="1"/>
          </p:cNvSpPr>
          <p:nvPr>
            <p:ph type="title" idx="7"/>
          </p:nvPr>
        </p:nvSpPr>
        <p:spPr>
          <a:xfrm>
            <a:off x="4846576" y="1169975"/>
            <a:ext cx="338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48" name="Google Shape;548;p41"/>
          <p:cNvSpPr txBox="1">
            <a:spLocks noGrp="1"/>
          </p:cNvSpPr>
          <p:nvPr>
            <p:ph type="title" idx="8"/>
          </p:nvPr>
        </p:nvSpPr>
        <p:spPr>
          <a:xfrm>
            <a:off x="4912606" y="1737926"/>
            <a:ext cx="3396300" cy="10332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 dirty="0"/>
              <a:t>Taiwan’s Guidelines </a:t>
            </a:r>
            <a:br>
              <a:rPr lang="en-US" altLang="zh-TW" sz="2000" dirty="0"/>
            </a:br>
            <a:endParaRPr sz="2000" dirty="0"/>
          </a:p>
        </p:txBody>
      </p:sp>
      <p:sp>
        <p:nvSpPr>
          <p:cNvPr id="550" name="Google Shape;550;p41"/>
          <p:cNvSpPr txBox="1">
            <a:spLocks noGrp="1"/>
          </p:cNvSpPr>
          <p:nvPr>
            <p:ph type="title" idx="13"/>
          </p:nvPr>
        </p:nvSpPr>
        <p:spPr>
          <a:xfrm>
            <a:off x="4840623" y="2885377"/>
            <a:ext cx="3387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51" name="Google Shape;551;p41"/>
          <p:cNvSpPr txBox="1">
            <a:spLocks noGrp="1"/>
          </p:cNvSpPr>
          <p:nvPr>
            <p:ph type="title" idx="14"/>
          </p:nvPr>
        </p:nvSpPr>
        <p:spPr>
          <a:xfrm>
            <a:off x="4912606" y="3458077"/>
            <a:ext cx="3396300" cy="4841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Reusable Packaging</a:t>
            </a:r>
            <a:endParaRPr sz="2000" dirty="0"/>
          </a:p>
        </p:txBody>
      </p:sp>
      <p:grpSp>
        <p:nvGrpSpPr>
          <p:cNvPr id="553" name="Google Shape;553;p41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554" name="Google Shape;554;p41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41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41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57" name="Google Shape;557;p41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558" name="Google Shape;558;p41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41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41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61" name="Google Shape;561;p41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2" name="Google Shape;562;p41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71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5" name="Google Shape;1165;p71"/>
          <p:cNvSpPr txBox="1"/>
          <p:nvPr/>
        </p:nvSpPr>
        <p:spPr>
          <a:xfrm>
            <a:off x="2824205" y="2007652"/>
            <a:ext cx="1421376" cy="124728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“Environmental-friendly”</a:t>
            </a:r>
            <a:b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</a:b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packaging</a:t>
            </a:r>
          </a:p>
        </p:txBody>
      </p:sp>
      <p:sp>
        <p:nvSpPr>
          <p:cNvPr id="1166" name="Google Shape;1166;p71"/>
          <p:cNvSpPr txBox="1"/>
          <p:nvPr/>
        </p:nvSpPr>
        <p:spPr>
          <a:xfrm>
            <a:off x="4973415" y="2007652"/>
            <a:ext cx="1393297" cy="124728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“Sustainable”</a:t>
            </a:r>
            <a:b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</a:b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packaging</a:t>
            </a:r>
            <a:endParaRPr sz="1500" dirty="0">
              <a:solidFill>
                <a:schemeClr val="accent2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1167" name="Google Shape;1167;p71"/>
          <p:cNvSpPr txBox="1"/>
          <p:nvPr/>
        </p:nvSpPr>
        <p:spPr>
          <a:xfrm>
            <a:off x="713225" y="2007652"/>
            <a:ext cx="1430060" cy="124728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Fear of </a:t>
            </a:r>
            <a:b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</a:br>
            <a:r>
              <a:rPr lang="en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no more landfill space</a:t>
            </a:r>
            <a:endParaRPr sz="1500" dirty="0">
              <a:solidFill>
                <a:schemeClr val="accent2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1168" name="Google Shape;1168;p71"/>
          <p:cNvSpPr txBox="1"/>
          <p:nvPr/>
        </p:nvSpPr>
        <p:spPr>
          <a:xfrm>
            <a:off x="7285923" y="2007652"/>
            <a:ext cx="1349722" cy="124728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Aft>
                <a:spcPts val="1200"/>
              </a:spcAft>
            </a:pPr>
            <a:r>
              <a:rPr lang="en-US" altLang="zh-TW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Designs </a:t>
            </a:r>
            <a:br>
              <a:rPr lang="en-US" altLang="zh-TW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</a:br>
            <a:r>
              <a:rPr lang="en-US" altLang="zh-TW" sz="1500" dirty="0"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rPr>
              <a:t>matter!</a:t>
            </a:r>
          </a:p>
        </p:txBody>
      </p:sp>
      <p:grpSp>
        <p:nvGrpSpPr>
          <p:cNvPr id="1170" name="Google Shape;1170;p71"/>
          <p:cNvGrpSpPr/>
          <p:nvPr/>
        </p:nvGrpSpPr>
        <p:grpSpPr>
          <a:xfrm rot="18857791" flipH="1">
            <a:off x="2381593" y="2528683"/>
            <a:ext cx="204304" cy="204190"/>
            <a:chOff x="543425" y="166425"/>
            <a:chExt cx="792075" cy="792050"/>
          </a:xfrm>
        </p:grpSpPr>
        <p:cxnSp>
          <p:nvCxnSpPr>
            <p:cNvPr id="1171" name="Google Shape;1171;p71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2" name="Google Shape;1172;p71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3" name="Google Shape;1173;p71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74" name="Google Shape;1174;p71"/>
          <p:cNvGrpSpPr/>
          <p:nvPr/>
        </p:nvGrpSpPr>
        <p:grpSpPr>
          <a:xfrm rot="18854384" flipH="1">
            <a:off x="4484881" y="2526861"/>
            <a:ext cx="204304" cy="204190"/>
            <a:chOff x="543425" y="166425"/>
            <a:chExt cx="792075" cy="792050"/>
          </a:xfrm>
        </p:grpSpPr>
        <p:cxnSp>
          <p:nvCxnSpPr>
            <p:cNvPr id="1175" name="Google Shape;1175;p71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71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71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78" name="Google Shape;1178;p71"/>
          <p:cNvGrpSpPr/>
          <p:nvPr/>
        </p:nvGrpSpPr>
        <p:grpSpPr>
          <a:xfrm rot="18808646" flipH="1">
            <a:off x="6679179" y="2532437"/>
            <a:ext cx="204304" cy="204190"/>
            <a:chOff x="543425" y="166425"/>
            <a:chExt cx="792075" cy="792050"/>
          </a:xfrm>
        </p:grpSpPr>
        <p:cxnSp>
          <p:nvCxnSpPr>
            <p:cNvPr id="1179" name="Google Shape;1179;p71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71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71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" name="Google Shape;674;p45">
            <a:extLst>
              <a:ext uri="{FF2B5EF4-FFF2-40B4-BE49-F238E27FC236}">
                <a16:creationId xmlns:a16="http://schemas.microsoft.com/office/drawing/2014/main" id="{0E9DC146-5F4A-6D4D-875B-A9D73EC9875A}"/>
              </a:ext>
            </a:extLst>
          </p:cNvPr>
          <p:cNvSpPr txBox="1"/>
          <p:nvPr/>
        </p:nvSpPr>
        <p:spPr>
          <a:xfrm>
            <a:off x="757660" y="3403070"/>
            <a:ext cx="1479827" cy="67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1980s -1990s</a:t>
            </a:r>
            <a:endParaRPr sz="16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29" name="Google Shape;674;p45">
            <a:extLst>
              <a:ext uri="{FF2B5EF4-FFF2-40B4-BE49-F238E27FC236}">
                <a16:creationId xmlns:a16="http://schemas.microsoft.com/office/drawing/2014/main" id="{AC8A600D-6756-6049-B7F4-EF3439C44ECC}"/>
              </a:ext>
            </a:extLst>
          </p:cNvPr>
          <p:cNvSpPr txBox="1"/>
          <p:nvPr/>
        </p:nvSpPr>
        <p:spPr>
          <a:xfrm>
            <a:off x="4847556" y="3403069"/>
            <a:ext cx="1645013" cy="67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Now become</a:t>
            </a:r>
            <a:endParaRPr sz="16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00923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6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Conflicts of Sustainable packaging</a:t>
            </a:r>
            <a:endParaRPr sz="2400" dirty="0"/>
          </a:p>
        </p:txBody>
      </p:sp>
      <p:sp>
        <p:nvSpPr>
          <p:cNvPr id="878" name="Google Shape;878;p56"/>
          <p:cNvSpPr txBox="1"/>
          <p:nvPr/>
        </p:nvSpPr>
        <p:spPr>
          <a:xfrm>
            <a:off x="713225" y="2055502"/>
            <a:ext cx="27537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latin typeface="Tajawal"/>
                <a:ea typeface="Tajawal"/>
                <a:cs typeface="Tajawal"/>
                <a:sym typeface="Tajawal"/>
              </a:rPr>
              <a:t>Consumer Behavior</a:t>
            </a:r>
            <a:endParaRPr sz="1800" dirty="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880" name="Google Shape;880;p56"/>
          <p:cNvSpPr txBox="1"/>
          <p:nvPr/>
        </p:nvSpPr>
        <p:spPr>
          <a:xfrm>
            <a:off x="713225" y="3446802"/>
            <a:ext cx="27537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lnSpc>
                <a:spcPct val="115000"/>
              </a:lnSpc>
              <a:spcAft>
                <a:spcPts val="1600"/>
              </a:spcAft>
            </a:pPr>
            <a:r>
              <a:rPr lang="en" altLang="zh-TW" sz="1800" dirty="0">
                <a:latin typeface="Tajawal"/>
                <a:ea typeface="Tajawal"/>
                <a:cs typeface="Tajawal"/>
                <a:sym typeface="Tajawal"/>
              </a:rPr>
              <a:t>Consumption Trends</a:t>
            </a:r>
          </a:p>
        </p:txBody>
      </p:sp>
      <p:sp>
        <p:nvSpPr>
          <p:cNvPr id="883" name="Google Shape;883;p56"/>
          <p:cNvSpPr txBox="1"/>
          <p:nvPr/>
        </p:nvSpPr>
        <p:spPr>
          <a:xfrm>
            <a:off x="5676900" y="2055502"/>
            <a:ext cx="3189194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  <a:t>Market Segmentation</a:t>
            </a:r>
            <a:endParaRPr sz="1800" dirty="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885" name="Google Shape;885;p56"/>
          <p:cNvSpPr txBox="1"/>
          <p:nvPr/>
        </p:nvSpPr>
        <p:spPr>
          <a:xfrm>
            <a:off x="5676900" y="3446802"/>
            <a:ext cx="3189194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rPr>
              <a:t>Developments in distribution</a:t>
            </a:r>
            <a:endParaRPr sz="1800" dirty="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887" name="Google Shape;887;p56"/>
          <p:cNvSpPr/>
          <p:nvPr/>
        </p:nvSpPr>
        <p:spPr>
          <a:xfrm>
            <a:off x="3561363" y="1999802"/>
            <a:ext cx="2021100" cy="1922400"/>
          </a:xfrm>
          <a:prstGeom prst="decagon">
            <a:avLst>
              <a:gd name="vf" fmla="val 10514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2"/>
                </a:solidFill>
                <a:latin typeface="Cinzel Regular"/>
                <a:sym typeface="Cinzel Regular"/>
              </a:rPr>
              <a:t>Challenges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2"/>
                </a:solidFill>
                <a:latin typeface="Cinzel Regular"/>
                <a:sym typeface="Cinzel Regular"/>
              </a:rPr>
              <a:t>Created</a:t>
            </a:r>
            <a:endParaRPr sz="1800" dirty="0">
              <a:solidFill>
                <a:schemeClr val="accent2"/>
              </a:solidFill>
            </a:endParaRPr>
          </a:p>
        </p:txBody>
      </p:sp>
      <p:cxnSp>
        <p:nvCxnSpPr>
          <p:cNvPr id="889" name="Google Shape;889;p56"/>
          <p:cNvCxnSpPr>
            <a:endCxn id="878" idx="3"/>
          </p:cNvCxnSpPr>
          <p:nvPr/>
        </p:nvCxnSpPr>
        <p:spPr>
          <a:xfrm rot="10800000">
            <a:off x="3466925" y="2265352"/>
            <a:ext cx="287400" cy="10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2" name="Google Shape;892;p56"/>
          <p:cNvCxnSpPr>
            <a:cxnSpLocks/>
            <a:endCxn id="883" idx="1"/>
          </p:cNvCxnSpPr>
          <p:nvPr/>
        </p:nvCxnSpPr>
        <p:spPr>
          <a:xfrm flipV="1">
            <a:off x="5389500" y="2265352"/>
            <a:ext cx="287400" cy="10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4" name="Google Shape;894;p56"/>
          <p:cNvCxnSpPr>
            <a:endCxn id="880" idx="3"/>
          </p:cNvCxnSpPr>
          <p:nvPr/>
        </p:nvCxnSpPr>
        <p:spPr>
          <a:xfrm flipH="1">
            <a:off x="3466925" y="3554952"/>
            <a:ext cx="287400" cy="10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6" name="Google Shape;896;p56"/>
          <p:cNvCxnSpPr>
            <a:cxnSpLocks/>
            <a:endCxn id="885" idx="1"/>
          </p:cNvCxnSpPr>
          <p:nvPr/>
        </p:nvCxnSpPr>
        <p:spPr>
          <a:xfrm>
            <a:off x="5389500" y="3554952"/>
            <a:ext cx="287400" cy="101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78034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2"/>
          <p:cNvSpPr txBox="1">
            <a:spLocks noGrp="1"/>
          </p:cNvSpPr>
          <p:nvPr>
            <p:ph type="title"/>
          </p:nvPr>
        </p:nvSpPr>
        <p:spPr>
          <a:xfrm>
            <a:off x="1238675" y="1646600"/>
            <a:ext cx="2808000" cy="62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568" name="Google Shape;568;p42"/>
          <p:cNvSpPr txBox="1">
            <a:spLocks noGrp="1"/>
          </p:cNvSpPr>
          <p:nvPr>
            <p:ph type="body" idx="1"/>
          </p:nvPr>
        </p:nvSpPr>
        <p:spPr>
          <a:xfrm>
            <a:off x="484204" y="1201459"/>
            <a:ext cx="3989184" cy="16566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l"/>
            <a:r>
              <a:rPr lang="en" dirty="0"/>
              <a:t>Although the success of sustainable packaging development relies on both technological development and social considerations,</a:t>
            </a:r>
          </a:p>
          <a:p>
            <a:pPr marL="285750" indent="-285750" algn="l"/>
            <a:r>
              <a:rPr lang="en" b="1" dirty="0"/>
              <a:t>Social aspects </a:t>
            </a:r>
            <a:r>
              <a:rPr lang="en" dirty="0"/>
              <a:t>of sustainable packaging are often overlooked.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570" name="Google Shape;570;p42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1" name="Google Shape;571;p42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72" name="Google Shape;572;p42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573" name="Google Shape;573;p42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42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42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6" name="Google Shape;576;p42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577" name="Google Shape;577;p42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42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42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Google Shape;584;p43">
            <a:extLst>
              <a:ext uri="{FF2B5EF4-FFF2-40B4-BE49-F238E27FC236}">
                <a16:creationId xmlns:a16="http://schemas.microsoft.com/office/drawing/2014/main" id="{A5BD0D68-2EDB-B54E-9635-EFE95FD9DE40}"/>
              </a:ext>
            </a:extLst>
          </p:cNvPr>
          <p:cNvSpPr txBox="1">
            <a:spLocks/>
          </p:cNvSpPr>
          <p:nvPr/>
        </p:nvSpPr>
        <p:spPr>
          <a:xfrm>
            <a:off x="4572000" y="2571750"/>
            <a:ext cx="390810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 Regular"/>
              <a:buNone/>
              <a:defRPr sz="24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 Regular"/>
              <a:buNone/>
              <a:defRPr sz="24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 Regular"/>
              <a:buNone/>
              <a:defRPr sz="24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 Regular"/>
              <a:buNone/>
              <a:defRPr sz="24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 Regular"/>
              <a:buNone/>
              <a:defRPr sz="24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 Regular"/>
              <a:buNone/>
              <a:defRPr sz="24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 Regular"/>
              <a:buNone/>
              <a:defRPr sz="24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 Regular"/>
              <a:buNone/>
              <a:defRPr sz="24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-US" dirty="0"/>
              <a:t>Social Aspects</a:t>
            </a:r>
          </a:p>
        </p:txBody>
      </p:sp>
      <p:sp>
        <p:nvSpPr>
          <p:cNvPr id="16" name="Google Shape;585;p43">
            <a:extLst>
              <a:ext uri="{FF2B5EF4-FFF2-40B4-BE49-F238E27FC236}">
                <a16:creationId xmlns:a16="http://schemas.microsoft.com/office/drawing/2014/main" id="{37ADCD08-4979-BD42-8C5F-285B4625A7A7}"/>
              </a:ext>
            </a:extLst>
          </p:cNvPr>
          <p:cNvSpPr txBox="1">
            <a:spLocks/>
          </p:cNvSpPr>
          <p:nvPr/>
        </p:nvSpPr>
        <p:spPr>
          <a:xfrm>
            <a:off x="5074652" y="3144450"/>
            <a:ext cx="3692829" cy="137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dirty="0"/>
              <a:t>Consumers’ perceptions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dirty="0"/>
              <a:t>Factors that drive consumers’ preferences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dirty="0"/>
              <a:t>Importance of social dimension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" dirty="0"/>
          </a:p>
          <a:p>
            <a:pPr marL="0" indent="0">
              <a:buFont typeface="Tajawal"/>
              <a:buNone/>
            </a:pPr>
            <a:r>
              <a:rPr lang="en" dirty="0"/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7"/>
          <p:cNvSpPr/>
          <p:nvPr/>
        </p:nvSpPr>
        <p:spPr>
          <a:xfrm>
            <a:off x="1348500" y="1209200"/>
            <a:ext cx="6447000" cy="3394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47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Social element </a:t>
            </a:r>
            <a:endParaRPr dirty="0"/>
          </a:p>
        </p:txBody>
      </p:sp>
      <p:sp>
        <p:nvSpPr>
          <p:cNvPr id="736" name="Google Shape;736;p47"/>
          <p:cNvSpPr txBox="1">
            <a:spLocks noGrp="1"/>
          </p:cNvSpPr>
          <p:nvPr>
            <p:ph type="subTitle" idx="1"/>
          </p:nvPr>
        </p:nvSpPr>
        <p:spPr>
          <a:xfrm>
            <a:off x="1511166" y="1209200"/>
            <a:ext cx="6429676" cy="3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Consumer demand</a:t>
            </a:r>
            <a:endParaRPr sz="22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Performance</a:t>
            </a:r>
            <a:endParaRPr sz="1200" dirty="0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inzel Regular"/>
                <a:sym typeface="Cinzel Regular"/>
              </a:rPr>
              <a:t>Convenience</a:t>
            </a:r>
            <a:endParaRPr sz="1200" dirty="0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Price sensitivity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TW" sz="2200" dirty="0">
              <a:solidFill>
                <a:schemeClr val="dk1"/>
              </a:solidFill>
              <a:latin typeface="Cinzel Regular"/>
              <a:sym typeface="Cinzel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dk1"/>
                </a:solidFill>
                <a:latin typeface="Cinzel Regular"/>
                <a:sym typeface="Cinzel Regular"/>
              </a:rPr>
              <a:t>Consumer Perspective</a:t>
            </a:r>
            <a:endParaRPr lang="en-US" sz="1600" dirty="0">
              <a:solidFill>
                <a:schemeClr val="dk1"/>
              </a:solidFill>
              <a:latin typeface="Cinzel Regular"/>
              <a:sym typeface="Cinzel Regular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inzel Regular"/>
                <a:sym typeface="Cinzel Regular"/>
              </a:rPr>
              <a:t>General consumer reactions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inzel Regular"/>
                <a:sym typeface="Cinzel Regular"/>
              </a:rPr>
              <a:t>Attitude toward sustainable packaging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Cinzel Regular"/>
                <a:sym typeface="Cinzel Regular"/>
              </a:rPr>
              <a:t>Insights from this paper</a:t>
            </a:r>
            <a:endParaRPr lang="en-US" sz="1200" dirty="0">
              <a:solidFill>
                <a:schemeClr val="dk1"/>
              </a:solidFill>
              <a:latin typeface="Cinzel Regular"/>
              <a:sym typeface="Cinzel Regular"/>
            </a:endParaRPr>
          </a:p>
        </p:txBody>
      </p:sp>
      <p:cxnSp>
        <p:nvCxnSpPr>
          <p:cNvPr id="737" name="Google Shape;737;p47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8" name="Google Shape;738;p47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39" name="Google Shape;739;p47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740" name="Google Shape;740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3" name="Google Shape;743;p47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744" name="Google Shape;744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7" name="Google Shape;747;p47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748" name="Google Shape;748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1" name="Google Shape;751;p47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752" name="Google Shape;752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25417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88"/>
          <p:cNvSpPr txBox="1">
            <a:spLocks noGrp="1"/>
          </p:cNvSpPr>
          <p:nvPr>
            <p:ph type="title"/>
          </p:nvPr>
        </p:nvSpPr>
        <p:spPr>
          <a:xfrm>
            <a:off x="-317808" y="524200"/>
            <a:ext cx="97022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Consumers’ Perceptions of sustainable packaging</a:t>
            </a:r>
            <a:endParaRPr sz="2400" dirty="0"/>
          </a:p>
        </p:txBody>
      </p:sp>
      <p:sp>
        <p:nvSpPr>
          <p:cNvPr id="1726" name="Google Shape;1726;p88"/>
          <p:cNvSpPr/>
          <p:nvPr/>
        </p:nvSpPr>
        <p:spPr>
          <a:xfrm>
            <a:off x="635267" y="2113737"/>
            <a:ext cx="1737911" cy="1216800"/>
          </a:xfrm>
          <a:prstGeom prst="homePlate">
            <a:avLst>
              <a:gd name="adj" fmla="val 2892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1. Increased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Environmental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awareness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7" name="Google Shape;1727;p88"/>
          <p:cNvSpPr/>
          <p:nvPr/>
        </p:nvSpPr>
        <p:spPr>
          <a:xfrm>
            <a:off x="2373178" y="2122234"/>
            <a:ext cx="2169817" cy="1216800"/>
          </a:xfrm>
          <a:prstGeom prst="chevron">
            <a:avLst>
              <a:gd name="adj" fmla="val 2946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2. Lack of knowledge of sustainability concept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8" name="Google Shape;1728;p88"/>
          <p:cNvSpPr/>
          <p:nvPr/>
        </p:nvSpPr>
        <p:spPr>
          <a:xfrm>
            <a:off x="4542996" y="2127315"/>
            <a:ext cx="2079184" cy="1216800"/>
          </a:xfrm>
          <a:prstGeom prst="chevron">
            <a:avLst>
              <a:gd name="adj" fmla="val 2946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3. Significant terminology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9" name="Google Shape;1729;p88"/>
          <p:cNvSpPr/>
          <p:nvPr/>
        </p:nvSpPr>
        <p:spPr>
          <a:xfrm>
            <a:off x="6545178" y="2113737"/>
            <a:ext cx="2030931" cy="1216800"/>
          </a:xfrm>
          <a:prstGeom prst="chevron">
            <a:avLst>
              <a:gd name="adj" fmla="val 2946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4. Attitude</a:t>
            </a:r>
            <a:b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</a:b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/behavior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90685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88"/>
          <p:cNvSpPr txBox="1">
            <a:spLocks noGrp="1"/>
          </p:cNvSpPr>
          <p:nvPr>
            <p:ph type="title"/>
          </p:nvPr>
        </p:nvSpPr>
        <p:spPr>
          <a:xfrm>
            <a:off x="-317808" y="524200"/>
            <a:ext cx="97022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Consumers’ Perceptions of sustainable packaging</a:t>
            </a:r>
            <a:endParaRPr sz="2400" dirty="0"/>
          </a:p>
        </p:txBody>
      </p:sp>
      <p:sp>
        <p:nvSpPr>
          <p:cNvPr id="1726" name="Google Shape;1726;p88"/>
          <p:cNvSpPr/>
          <p:nvPr/>
        </p:nvSpPr>
        <p:spPr>
          <a:xfrm>
            <a:off x="635267" y="1247463"/>
            <a:ext cx="1737911" cy="1216800"/>
          </a:xfrm>
          <a:prstGeom prst="homePlate">
            <a:avLst>
              <a:gd name="adj" fmla="val 2892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1. Increased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Environmental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awareness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7" name="Google Shape;1727;p88"/>
          <p:cNvSpPr/>
          <p:nvPr/>
        </p:nvSpPr>
        <p:spPr>
          <a:xfrm>
            <a:off x="2373178" y="1255960"/>
            <a:ext cx="2169817" cy="1216800"/>
          </a:xfrm>
          <a:prstGeom prst="chevron">
            <a:avLst>
              <a:gd name="adj" fmla="val 2946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2. Lack of knowledge of sustainability concept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8" name="Google Shape;1728;p88"/>
          <p:cNvSpPr/>
          <p:nvPr/>
        </p:nvSpPr>
        <p:spPr>
          <a:xfrm>
            <a:off x="4542996" y="1261041"/>
            <a:ext cx="2079184" cy="1216800"/>
          </a:xfrm>
          <a:prstGeom prst="chevron">
            <a:avLst>
              <a:gd name="adj" fmla="val 2946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3. Significant terminology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9" name="Google Shape;1729;p88"/>
          <p:cNvSpPr/>
          <p:nvPr/>
        </p:nvSpPr>
        <p:spPr>
          <a:xfrm>
            <a:off x="6545178" y="1247463"/>
            <a:ext cx="2030931" cy="1216800"/>
          </a:xfrm>
          <a:prstGeom prst="chevron">
            <a:avLst>
              <a:gd name="adj" fmla="val 2946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4. Attitude</a:t>
            </a:r>
            <a:b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</a:b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/behavior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7" name="Google Shape;1829;p89">
            <a:extLst>
              <a:ext uri="{FF2B5EF4-FFF2-40B4-BE49-F238E27FC236}">
                <a16:creationId xmlns:a16="http://schemas.microsoft.com/office/drawing/2014/main" id="{A270E295-FBDF-D942-AA87-03130AA3A7D5}"/>
              </a:ext>
            </a:extLst>
          </p:cNvPr>
          <p:cNvSpPr txBox="1"/>
          <p:nvPr/>
        </p:nvSpPr>
        <p:spPr>
          <a:xfrm>
            <a:off x="713250" y="2901906"/>
            <a:ext cx="7717500" cy="17022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r>
              <a:rPr lang="en-US" sz="1600" dirty="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More and more people are willing to shift brand loyalty to “green” companies. </a:t>
            </a:r>
            <a:endParaRPr sz="1600" dirty="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</a:pPr>
            <a:r>
              <a:rPr lang="en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Green-motivated.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</a:pPr>
            <a:r>
              <a:rPr lang="en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Sustainability vs. Price &amp; Product Performance.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</a:pPr>
            <a:r>
              <a:rPr lang="en-US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Consumer-focused initiatives.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</a:pPr>
            <a:endParaRPr sz="1600" dirty="0">
              <a:solidFill>
                <a:schemeClr val="dk1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grpSp>
        <p:nvGrpSpPr>
          <p:cNvPr id="8" name="Google Shape;1830;p89">
            <a:extLst>
              <a:ext uri="{FF2B5EF4-FFF2-40B4-BE49-F238E27FC236}">
                <a16:creationId xmlns:a16="http://schemas.microsoft.com/office/drawing/2014/main" id="{4E656C2E-1748-EC4A-8A16-5261E2F04E76}"/>
              </a:ext>
            </a:extLst>
          </p:cNvPr>
          <p:cNvGrpSpPr/>
          <p:nvPr/>
        </p:nvGrpSpPr>
        <p:grpSpPr>
          <a:xfrm rot="2553026" flipH="1">
            <a:off x="1268698" y="2592309"/>
            <a:ext cx="195255" cy="195126"/>
            <a:chOff x="543425" y="166425"/>
            <a:chExt cx="792075" cy="792050"/>
          </a:xfrm>
        </p:grpSpPr>
        <p:cxnSp>
          <p:nvCxnSpPr>
            <p:cNvPr id="9" name="Google Shape;1831;p89">
              <a:extLst>
                <a:ext uri="{FF2B5EF4-FFF2-40B4-BE49-F238E27FC236}">
                  <a16:creationId xmlns:a16="http://schemas.microsoft.com/office/drawing/2014/main" id="{069EBD05-EF6E-3940-884A-09ED2DED3121}"/>
                </a:ext>
              </a:extLst>
            </p:cNvPr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832;p89">
              <a:extLst>
                <a:ext uri="{FF2B5EF4-FFF2-40B4-BE49-F238E27FC236}">
                  <a16:creationId xmlns:a16="http://schemas.microsoft.com/office/drawing/2014/main" id="{79CC8A8D-40FE-AE44-BB7F-F83C01B22074}"/>
                </a:ext>
              </a:extLst>
            </p:cNvPr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833;p89">
              <a:extLst>
                <a:ext uri="{FF2B5EF4-FFF2-40B4-BE49-F238E27FC236}">
                  <a16:creationId xmlns:a16="http://schemas.microsoft.com/office/drawing/2014/main" id="{9A822550-9F94-014C-98BF-7DE2A52F0762}"/>
                </a:ext>
              </a:extLst>
            </p:cNvPr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8017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88"/>
          <p:cNvSpPr txBox="1">
            <a:spLocks noGrp="1"/>
          </p:cNvSpPr>
          <p:nvPr>
            <p:ph type="title"/>
          </p:nvPr>
        </p:nvSpPr>
        <p:spPr>
          <a:xfrm>
            <a:off x="-317808" y="524200"/>
            <a:ext cx="97022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Consumers’ Perceptions of sustainable packaging</a:t>
            </a:r>
            <a:endParaRPr sz="2400" dirty="0"/>
          </a:p>
        </p:txBody>
      </p:sp>
      <p:sp>
        <p:nvSpPr>
          <p:cNvPr id="1726" name="Google Shape;1726;p88"/>
          <p:cNvSpPr/>
          <p:nvPr/>
        </p:nvSpPr>
        <p:spPr>
          <a:xfrm>
            <a:off x="635267" y="1247463"/>
            <a:ext cx="1737911" cy="1216800"/>
          </a:xfrm>
          <a:prstGeom prst="homePlate">
            <a:avLst>
              <a:gd name="adj" fmla="val 28926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1. Increased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Environmental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awareness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7" name="Google Shape;1727;p88"/>
          <p:cNvSpPr/>
          <p:nvPr/>
        </p:nvSpPr>
        <p:spPr>
          <a:xfrm>
            <a:off x="2373178" y="1255960"/>
            <a:ext cx="2169817" cy="1216800"/>
          </a:xfrm>
          <a:prstGeom prst="chevron">
            <a:avLst>
              <a:gd name="adj" fmla="val 29465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2. Lack of knowledge of sustainability concept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8" name="Google Shape;1728;p88"/>
          <p:cNvSpPr/>
          <p:nvPr/>
        </p:nvSpPr>
        <p:spPr>
          <a:xfrm>
            <a:off x="4542996" y="1261041"/>
            <a:ext cx="2079184" cy="1216800"/>
          </a:xfrm>
          <a:prstGeom prst="chevron">
            <a:avLst>
              <a:gd name="adj" fmla="val 2946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3. Significant terminology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9" name="Google Shape;1729;p88"/>
          <p:cNvSpPr/>
          <p:nvPr/>
        </p:nvSpPr>
        <p:spPr>
          <a:xfrm>
            <a:off x="6545178" y="1247463"/>
            <a:ext cx="2030931" cy="1216800"/>
          </a:xfrm>
          <a:prstGeom prst="chevron">
            <a:avLst>
              <a:gd name="adj" fmla="val 2946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4. Attitude</a:t>
            </a:r>
            <a:b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</a:b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/behavior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7" name="Google Shape;1829;p89">
            <a:extLst>
              <a:ext uri="{FF2B5EF4-FFF2-40B4-BE49-F238E27FC236}">
                <a16:creationId xmlns:a16="http://schemas.microsoft.com/office/drawing/2014/main" id="{A270E295-FBDF-D942-AA87-03130AA3A7D5}"/>
              </a:ext>
            </a:extLst>
          </p:cNvPr>
          <p:cNvSpPr txBox="1"/>
          <p:nvPr/>
        </p:nvSpPr>
        <p:spPr>
          <a:xfrm>
            <a:off x="713250" y="2901906"/>
            <a:ext cx="7717500" cy="17022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r>
              <a:rPr lang="en-US" sz="1600" dirty="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Consumers being unfamiliar with the term.</a:t>
            </a:r>
            <a:endParaRPr sz="1600" dirty="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</a:pPr>
            <a:r>
              <a:rPr lang="en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Cannot distinguish ”sustainable” from “recycled” or “durable packaging”.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</a:pPr>
            <a:r>
              <a:rPr lang="en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Have little or no knowledge about the type of packaging materials that can be recycled.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Char char="●"/>
            </a:pPr>
            <a:endParaRPr sz="1600" dirty="0">
              <a:solidFill>
                <a:schemeClr val="dk1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grpSp>
        <p:nvGrpSpPr>
          <p:cNvPr id="8" name="Google Shape;1830;p89">
            <a:extLst>
              <a:ext uri="{FF2B5EF4-FFF2-40B4-BE49-F238E27FC236}">
                <a16:creationId xmlns:a16="http://schemas.microsoft.com/office/drawing/2014/main" id="{4E656C2E-1748-EC4A-8A16-5261E2F04E76}"/>
              </a:ext>
            </a:extLst>
          </p:cNvPr>
          <p:cNvGrpSpPr/>
          <p:nvPr/>
        </p:nvGrpSpPr>
        <p:grpSpPr>
          <a:xfrm rot="2553026" flipH="1">
            <a:off x="3222562" y="2585521"/>
            <a:ext cx="195255" cy="195126"/>
            <a:chOff x="543425" y="166425"/>
            <a:chExt cx="792075" cy="792050"/>
          </a:xfrm>
        </p:grpSpPr>
        <p:cxnSp>
          <p:nvCxnSpPr>
            <p:cNvPr id="9" name="Google Shape;1831;p89">
              <a:extLst>
                <a:ext uri="{FF2B5EF4-FFF2-40B4-BE49-F238E27FC236}">
                  <a16:creationId xmlns:a16="http://schemas.microsoft.com/office/drawing/2014/main" id="{069EBD05-EF6E-3940-884A-09ED2DED3121}"/>
                </a:ext>
              </a:extLst>
            </p:cNvPr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832;p89">
              <a:extLst>
                <a:ext uri="{FF2B5EF4-FFF2-40B4-BE49-F238E27FC236}">
                  <a16:creationId xmlns:a16="http://schemas.microsoft.com/office/drawing/2014/main" id="{79CC8A8D-40FE-AE44-BB7F-F83C01B22074}"/>
                </a:ext>
              </a:extLst>
            </p:cNvPr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833;p89">
              <a:extLst>
                <a:ext uri="{FF2B5EF4-FFF2-40B4-BE49-F238E27FC236}">
                  <a16:creationId xmlns:a16="http://schemas.microsoft.com/office/drawing/2014/main" id="{9A822550-9F94-014C-98BF-7DE2A52F0762}"/>
                </a:ext>
              </a:extLst>
            </p:cNvPr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4041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88"/>
          <p:cNvSpPr txBox="1">
            <a:spLocks noGrp="1"/>
          </p:cNvSpPr>
          <p:nvPr>
            <p:ph type="title"/>
          </p:nvPr>
        </p:nvSpPr>
        <p:spPr>
          <a:xfrm>
            <a:off x="-317808" y="524200"/>
            <a:ext cx="97022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Consumers’ Perceptions of sustainable packaging</a:t>
            </a:r>
            <a:endParaRPr sz="2400" dirty="0"/>
          </a:p>
        </p:txBody>
      </p:sp>
      <p:sp>
        <p:nvSpPr>
          <p:cNvPr id="1726" name="Google Shape;1726;p88"/>
          <p:cNvSpPr/>
          <p:nvPr/>
        </p:nvSpPr>
        <p:spPr>
          <a:xfrm>
            <a:off x="635267" y="1247463"/>
            <a:ext cx="1737911" cy="1216800"/>
          </a:xfrm>
          <a:prstGeom prst="homePlate">
            <a:avLst>
              <a:gd name="adj" fmla="val 28926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1. Increased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Environmental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awareness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7" name="Google Shape;1727;p88"/>
          <p:cNvSpPr/>
          <p:nvPr/>
        </p:nvSpPr>
        <p:spPr>
          <a:xfrm>
            <a:off x="2373178" y="1255960"/>
            <a:ext cx="2169817" cy="1216800"/>
          </a:xfrm>
          <a:prstGeom prst="chevron">
            <a:avLst>
              <a:gd name="adj" fmla="val 2946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2. Lack of knowledge of sustainability concept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8" name="Google Shape;1728;p88"/>
          <p:cNvSpPr/>
          <p:nvPr/>
        </p:nvSpPr>
        <p:spPr>
          <a:xfrm>
            <a:off x="4542996" y="1261041"/>
            <a:ext cx="2079184" cy="1216800"/>
          </a:xfrm>
          <a:prstGeom prst="chevron">
            <a:avLst>
              <a:gd name="adj" fmla="val 29465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3. Significant terminology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9" name="Google Shape;1729;p88"/>
          <p:cNvSpPr/>
          <p:nvPr/>
        </p:nvSpPr>
        <p:spPr>
          <a:xfrm>
            <a:off x="6545178" y="1247463"/>
            <a:ext cx="2030931" cy="1216800"/>
          </a:xfrm>
          <a:prstGeom prst="chevron">
            <a:avLst>
              <a:gd name="adj" fmla="val 2946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4. Attitude</a:t>
            </a:r>
            <a:b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</a:b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/behavior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7" name="Google Shape;1829;p89">
            <a:extLst>
              <a:ext uri="{FF2B5EF4-FFF2-40B4-BE49-F238E27FC236}">
                <a16:creationId xmlns:a16="http://schemas.microsoft.com/office/drawing/2014/main" id="{A270E295-FBDF-D942-AA87-03130AA3A7D5}"/>
              </a:ext>
            </a:extLst>
          </p:cNvPr>
          <p:cNvSpPr txBox="1"/>
          <p:nvPr/>
        </p:nvSpPr>
        <p:spPr>
          <a:xfrm>
            <a:off x="713250" y="2901906"/>
            <a:ext cx="7717500" cy="17022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r>
              <a:rPr lang="en-US" sz="1600" dirty="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Gap between consumers and industry.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r>
              <a:rPr lang="en-US" sz="1600" dirty="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Recyclability has the inclination of trumping other sustainable attributes</a:t>
            </a:r>
            <a:br>
              <a:rPr lang="en-US" sz="1600" dirty="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</a:br>
            <a:r>
              <a:rPr lang="en-US" sz="1600" dirty="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(e.g. quantity of packaging material used.)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r>
              <a:rPr lang="en-US" sz="1600" dirty="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Complex terms draw confusion. 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endParaRPr lang="en-US" sz="1600" dirty="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grpSp>
        <p:nvGrpSpPr>
          <p:cNvPr id="8" name="Google Shape;1830;p89">
            <a:extLst>
              <a:ext uri="{FF2B5EF4-FFF2-40B4-BE49-F238E27FC236}">
                <a16:creationId xmlns:a16="http://schemas.microsoft.com/office/drawing/2014/main" id="{4E656C2E-1748-EC4A-8A16-5261E2F04E76}"/>
              </a:ext>
            </a:extLst>
          </p:cNvPr>
          <p:cNvGrpSpPr/>
          <p:nvPr/>
        </p:nvGrpSpPr>
        <p:grpSpPr>
          <a:xfrm rot="2553026" flipH="1">
            <a:off x="5484960" y="2569894"/>
            <a:ext cx="195255" cy="195126"/>
            <a:chOff x="543425" y="166425"/>
            <a:chExt cx="792075" cy="792050"/>
          </a:xfrm>
        </p:grpSpPr>
        <p:cxnSp>
          <p:nvCxnSpPr>
            <p:cNvPr id="9" name="Google Shape;1831;p89">
              <a:extLst>
                <a:ext uri="{FF2B5EF4-FFF2-40B4-BE49-F238E27FC236}">
                  <a16:creationId xmlns:a16="http://schemas.microsoft.com/office/drawing/2014/main" id="{069EBD05-EF6E-3940-884A-09ED2DED3121}"/>
                </a:ext>
              </a:extLst>
            </p:cNvPr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832;p89">
              <a:extLst>
                <a:ext uri="{FF2B5EF4-FFF2-40B4-BE49-F238E27FC236}">
                  <a16:creationId xmlns:a16="http://schemas.microsoft.com/office/drawing/2014/main" id="{79CC8A8D-40FE-AE44-BB7F-F83C01B22074}"/>
                </a:ext>
              </a:extLst>
            </p:cNvPr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833;p89">
              <a:extLst>
                <a:ext uri="{FF2B5EF4-FFF2-40B4-BE49-F238E27FC236}">
                  <a16:creationId xmlns:a16="http://schemas.microsoft.com/office/drawing/2014/main" id="{9A822550-9F94-014C-98BF-7DE2A52F0762}"/>
                </a:ext>
              </a:extLst>
            </p:cNvPr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681972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7D88777-C400-3549-818D-70610E0F0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25" y="524201"/>
            <a:ext cx="2916456" cy="3904756"/>
          </a:xfrm>
          <a:prstGeom prst="rect">
            <a:avLst/>
          </a:prstGeom>
        </p:spPr>
      </p:pic>
      <p:sp>
        <p:nvSpPr>
          <p:cNvPr id="4" name="Google Shape;1829;p89">
            <a:extLst>
              <a:ext uri="{FF2B5EF4-FFF2-40B4-BE49-F238E27FC236}">
                <a16:creationId xmlns:a16="http://schemas.microsoft.com/office/drawing/2014/main" id="{38A87763-4EE8-F94B-B716-2A0C11AC7284}"/>
              </a:ext>
            </a:extLst>
          </p:cNvPr>
          <p:cNvSpPr txBox="1"/>
          <p:nvPr/>
        </p:nvSpPr>
        <p:spPr>
          <a:xfrm>
            <a:off x="3629680" y="524201"/>
            <a:ext cx="4802051" cy="19475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US" sz="1600" dirty="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  <a:p>
            <a:pPr marL="1270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US" sz="1600" dirty="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  <a:p>
            <a:pPr marL="1270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sz="1600" b="1" dirty="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What consumers think sustainable packaging is:</a:t>
            </a:r>
          </a:p>
          <a:p>
            <a:pPr marL="1270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US" sz="1600" dirty="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  <a:p>
            <a:pPr marL="1270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sz="1600" dirty="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Sustainable packaging = Recyclable packaging</a:t>
            </a:r>
          </a:p>
        </p:txBody>
      </p:sp>
      <p:sp>
        <p:nvSpPr>
          <p:cNvPr id="5" name="Google Shape;1829;p89">
            <a:extLst>
              <a:ext uri="{FF2B5EF4-FFF2-40B4-BE49-F238E27FC236}">
                <a16:creationId xmlns:a16="http://schemas.microsoft.com/office/drawing/2014/main" id="{EA63BF3F-B31A-1A4E-9044-6CE409D4FF87}"/>
              </a:ext>
            </a:extLst>
          </p:cNvPr>
          <p:cNvSpPr txBox="1"/>
          <p:nvPr/>
        </p:nvSpPr>
        <p:spPr>
          <a:xfrm>
            <a:off x="3629680" y="2481391"/>
            <a:ext cx="4802051" cy="194756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endParaRPr lang="en-US" sz="1600" dirty="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  <a:p>
            <a:pPr marL="127000">
              <a:buClr>
                <a:schemeClr val="dk1"/>
              </a:buClr>
              <a:buSzPts val="1600"/>
            </a:pPr>
            <a:r>
              <a:rPr lang="en-US" altLang="zh-TW" sz="1600" b="1" dirty="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What most of the industry think sustainable packaging is:</a:t>
            </a:r>
          </a:p>
          <a:p>
            <a:pPr marL="127000">
              <a:buClr>
                <a:schemeClr val="dk1"/>
              </a:buClr>
              <a:buSzPts val="1600"/>
            </a:pPr>
            <a:endParaRPr lang="en-US" altLang="zh-TW" sz="1600" b="1" dirty="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  <a:p>
            <a:pPr marL="127000">
              <a:buClr>
                <a:schemeClr val="dk1"/>
              </a:buClr>
              <a:buSzPts val="1600"/>
            </a:pPr>
            <a:r>
              <a:rPr lang="en-US" altLang="zh-TW" sz="1600" dirty="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Sustainable packaging, closely related to the cost effectiveness and environmental footprint of all the stages throughout the supply system.</a:t>
            </a:r>
          </a:p>
          <a:p>
            <a:pPr marL="127000">
              <a:buClr>
                <a:schemeClr val="dk1"/>
              </a:buClr>
              <a:buSzPts val="1600"/>
            </a:pPr>
            <a:endParaRPr lang="en-US" altLang="zh-TW" sz="1600" b="1" dirty="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  <a:p>
            <a:pPr marL="1270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US" sz="1600" dirty="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38548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88"/>
          <p:cNvSpPr txBox="1">
            <a:spLocks noGrp="1"/>
          </p:cNvSpPr>
          <p:nvPr>
            <p:ph type="title"/>
          </p:nvPr>
        </p:nvSpPr>
        <p:spPr>
          <a:xfrm>
            <a:off x="-385140" y="200628"/>
            <a:ext cx="97022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Consumers’ Perceptions of sustainable packaging</a:t>
            </a:r>
            <a:endParaRPr sz="2400" dirty="0"/>
          </a:p>
        </p:txBody>
      </p:sp>
      <p:sp>
        <p:nvSpPr>
          <p:cNvPr id="1726" name="Google Shape;1726;p88"/>
          <p:cNvSpPr/>
          <p:nvPr/>
        </p:nvSpPr>
        <p:spPr>
          <a:xfrm>
            <a:off x="684244" y="870464"/>
            <a:ext cx="1737911" cy="1216800"/>
          </a:xfrm>
          <a:prstGeom prst="homePlate">
            <a:avLst>
              <a:gd name="adj" fmla="val 28926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1. Increased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Environmental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awareness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7" name="Google Shape;1727;p88"/>
          <p:cNvSpPr/>
          <p:nvPr/>
        </p:nvSpPr>
        <p:spPr>
          <a:xfrm>
            <a:off x="2422155" y="878961"/>
            <a:ext cx="2169817" cy="1216800"/>
          </a:xfrm>
          <a:prstGeom prst="chevron">
            <a:avLst>
              <a:gd name="adj" fmla="val 2946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2. Lack of knowledge of sustainability concept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8" name="Google Shape;1728;p88"/>
          <p:cNvSpPr/>
          <p:nvPr/>
        </p:nvSpPr>
        <p:spPr>
          <a:xfrm>
            <a:off x="4591973" y="884042"/>
            <a:ext cx="2079184" cy="1216800"/>
          </a:xfrm>
          <a:prstGeom prst="chevron">
            <a:avLst>
              <a:gd name="adj" fmla="val 29465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3. Significant terminology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1729" name="Google Shape;1729;p88"/>
          <p:cNvSpPr/>
          <p:nvPr/>
        </p:nvSpPr>
        <p:spPr>
          <a:xfrm>
            <a:off x="6594155" y="870464"/>
            <a:ext cx="2030931" cy="1216800"/>
          </a:xfrm>
          <a:prstGeom prst="chevron">
            <a:avLst>
              <a:gd name="adj" fmla="val 29465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4. Attitude</a:t>
            </a:r>
            <a:b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</a:br>
            <a:r>
              <a:rPr lang="en" sz="1200" dirty="0">
                <a:solidFill>
                  <a:schemeClr val="accent2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/behavior gap</a:t>
            </a:r>
            <a:endParaRPr sz="12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7" name="Google Shape;1829;p89">
            <a:extLst>
              <a:ext uri="{FF2B5EF4-FFF2-40B4-BE49-F238E27FC236}">
                <a16:creationId xmlns:a16="http://schemas.microsoft.com/office/drawing/2014/main" id="{A270E295-FBDF-D942-AA87-03130AA3A7D5}"/>
              </a:ext>
            </a:extLst>
          </p:cNvPr>
          <p:cNvSpPr txBox="1"/>
          <p:nvPr/>
        </p:nvSpPr>
        <p:spPr>
          <a:xfrm>
            <a:off x="684244" y="2495611"/>
            <a:ext cx="8151747" cy="24710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30200">
              <a:buClr>
                <a:schemeClr val="dk1"/>
              </a:buClr>
              <a:buSzPts val="1600"/>
              <a:buFont typeface="Tajawal Medium"/>
              <a:buChar char="●"/>
            </a:pPr>
            <a:r>
              <a:rPr lang="en-US" altLang="zh-TW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Inconsistency between attitude and behavior.</a:t>
            </a:r>
            <a:endParaRPr lang="en" sz="1600" dirty="0">
              <a:solidFill>
                <a:schemeClr val="dk1"/>
              </a:solidFill>
              <a:latin typeface="Tajawal"/>
              <a:ea typeface="Tajawal"/>
              <a:cs typeface="Tajawal"/>
              <a:sym typeface="Tajaw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r>
              <a:rPr lang="en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Consumers care about environmental issues, but put sustainable features at secondary factor, behind package functionality and protection of products. 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r>
              <a:rPr lang="en-US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Might due to: lack of knowledge of sustainability concept, misconceptions about packing materials and its impact.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r>
              <a:rPr lang="en-US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Consumers think that manufacturers should pay for the additional cost of sustainable packaging. 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r>
              <a:rPr lang="en-US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Suspicion of “greenwashing” influences consumers’ decisions.</a:t>
            </a:r>
            <a:br>
              <a:rPr lang="en-US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</a:br>
            <a:r>
              <a:rPr lang="en-US" sz="1600" dirty="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rPr>
              <a:t>(Environmental claims that could be considered false, unsubstantiated, or unethical.)</a:t>
            </a: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 Medium"/>
              <a:buChar char="●"/>
            </a:pPr>
            <a:endParaRPr sz="1600" dirty="0">
              <a:solidFill>
                <a:schemeClr val="dk1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  <p:grpSp>
        <p:nvGrpSpPr>
          <p:cNvPr id="8" name="Google Shape;1830;p89">
            <a:extLst>
              <a:ext uri="{FF2B5EF4-FFF2-40B4-BE49-F238E27FC236}">
                <a16:creationId xmlns:a16="http://schemas.microsoft.com/office/drawing/2014/main" id="{4E656C2E-1748-EC4A-8A16-5261E2F04E76}"/>
              </a:ext>
            </a:extLst>
          </p:cNvPr>
          <p:cNvGrpSpPr/>
          <p:nvPr/>
        </p:nvGrpSpPr>
        <p:grpSpPr>
          <a:xfrm rot="2553026" flipH="1">
            <a:off x="7511993" y="2193875"/>
            <a:ext cx="195255" cy="195126"/>
            <a:chOff x="543425" y="166425"/>
            <a:chExt cx="792075" cy="792050"/>
          </a:xfrm>
        </p:grpSpPr>
        <p:cxnSp>
          <p:nvCxnSpPr>
            <p:cNvPr id="9" name="Google Shape;1831;p89">
              <a:extLst>
                <a:ext uri="{FF2B5EF4-FFF2-40B4-BE49-F238E27FC236}">
                  <a16:creationId xmlns:a16="http://schemas.microsoft.com/office/drawing/2014/main" id="{069EBD05-EF6E-3940-884A-09ED2DED3121}"/>
                </a:ext>
              </a:extLst>
            </p:cNvPr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832;p89">
              <a:extLst>
                <a:ext uri="{FF2B5EF4-FFF2-40B4-BE49-F238E27FC236}">
                  <a16:creationId xmlns:a16="http://schemas.microsoft.com/office/drawing/2014/main" id="{79CC8A8D-40FE-AE44-BB7F-F83C01B22074}"/>
                </a:ext>
              </a:extLst>
            </p:cNvPr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833;p89">
              <a:extLst>
                <a:ext uri="{FF2B5EF4-FFF2-40B4-BE49-F238E27FC236}">
                  <a16:creationId xmlns:a16="http://schemas.microsoft.com/office/drawing/2014/main" id="{9A822550-9F94-014C-98BF-7DE2A52F0762}"/>
                </a:ext>
              </a:extLst>
            </p:cNvPr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7274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4"/>
          <p:cNvSpPr txBox="1">
            <a:spLocks noGrp="1"/>
          </p:cNvSpPr>
          <p:nvPr>
            <p:ph type="title"/>
          </p:nvPr>
        </p:nvSpPr>
        <p:spPr>
          <a:xfrm>
            <a:off x="1872775" y="2258013"/>
            <a:ext cx="5398200" cy="12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altLang="zh-TW" dirty="0"/>
              <a:t>Research</a:t>
            </a:r>
            <a:br>
              <a:rPr lang="en-US" altLang="zh-TW" dirty="0"/>
            </a:br>
            <a:r>
              <a:rPr lang="en-US" altLang="zh-TW" dirty="0"/>
              <a:t> Abstract</a:t>
            </a:r>
          </a:p>
        </p:txBody>
      </p:sp>
      <p:sp>
        <p:nvSpPr>
          <p:cNvPr id="592" name="Google Shape;592;p44"/>
          <p:cNvSpPr txBox="1">
            <a:spLocks noGrp="1"/>
          </p:cNvSpPr>
          <p:nvPr>
            <p:ph type="subTitle" idx="1"/>
          </p:nvPr>
        </p:nvSpPr>
        <p:spPr>
          <a:xfrm>
            <a:off x="1872850" y="3495388"/>
            <a:ext cx="5398200" cy="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my research about?</a:t>
            </a:r>
            <a:endParaRPr dirty="0"/>
          </a:p>
        </p:txBody>
      </p:sp>
      <p:sp>
        <p:nvSpPr>
          <p:cNvPr id="593" name="Google Shape;593;p44"/>
          <p:cNvSpPr txBox="1">
            <a:spLocks noGrp="1"/>
          </p:cNvSpPr>
          <p:nvPr>
            <p:ph type="title" idx="2"/>
          </p:nvPr>
        </p:nvSpPr>
        <p:spPr>
          <a:xfrm>
            <a:off x="3637550" y="1201113"/>
            <a:ext cx="1869000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7"/>
          <p:cNvSpPr/>
          <p:nvPr/>
        </p:nvSpPr>
        <p:spPr>
          <a:xfrm>
            <a:off x="1348500" y="1209200"/>
            <a:ext cx="6447000" cy="3394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47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Factors that should be considered</a:t>
            </a:r>
            <a:endParaRPr dirty="0"/>
          </a:p>
        </p:txBody>
      </p:sp>
      <p:sp>
        <p:nvSpPr>
          <p:cNvPr id="736" name="Google Shape;736;p47"/>
          <p:cNvSpPr txBox="1">
            <a:spLocks noGrp="1"/>
          </p:cNvSpPr>
          <p:nvPr>
            <p:ph type="subTitle" idx="1"/>
          </p:nvPr>
        </p:nvSpPr>
        <p:spPr>
          <a:xfrm>
            <a:off x="1424539" y="1077463"/>
            <a:ext cx="6370961" cy="32275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Meet psychological and social needs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br>
              <a:rPr lang="en-US" sz="22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</a:br>
            <a:r>
              <a:rPr lang="en-US" sz="22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Invest time and energy to educate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Think of ways to design package</a:t>
            </a:r>
          </a:p>
        </p:txBody>
      </p:sp>
      <p:cxnSp>
        <p:nvCxnSpPr>
          <p:cNvPr id="737" name="Google Shape;737;p47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8" name="Google Shape;738;p47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39" name="Google Shape;739;p47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740" name="Google Shape;740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3" name="Google Shape;743;p47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744" name="Google Shape;744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7" name="Google Shape;747;p47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748" name="Google Shape;748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1" name="Google Shape;751;p47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752" name="Google Shape;752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" name="Google Shape;1333;p77">
            <a:extLst>
              <a:ext uri="{FF2B5EF4-FFF2-40B4-BE49-F238E27FC236}">
                <a16:creationId xmlns:a16="http://schemas.microsoft.com/office/drawing/2014/main" id="{7F8B00D8-547A-7848-9EA8-9954394E79C3}"/>
              </a:ext>
            </a:extLst>
          </p:cNvPr>
          <p:cNvSpPr txBox="1">
            <a:spLocks/>
          </p:cNvSpPr>
          <p:nvPr/>
        </p:nvSpPr>
        <p:spPr>
          <a:xfrm flipH="1">
            <a:off x="1744813" y="1888950"/>
            <a:ext cx="6368299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400" b="0" i="0" u="none" strike="noStrike" cap="none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pPr marL="0" indent="0"/>
            <a:r>
              <a:rPr lang="en" dirty="0"/>
              <a:t>Need for safety, need for social connection, desire for comfort and pleasure, yearning towards self-fulfillment.</a:t>
            </a:r>
          </a:p>
        </p:txBody>
      </p:sp>
      <p:sp>
        <p:nvSpPr>
          <p:cNvPr id="28" name="Google Shape;1333;p77">
            <a:extLst>
              <a:ext uri="{FF2B5EF4-FFF2-40B4-BE49-F238E27FC236}">
                <a16:creationId xmlns:a16="http://schemas.microsoft.com/office/drawing/2014/main" id="{7825A36F-560F-6349-8241-F43EB4C8589E}"/>
              </a:ext>
            </a:extLst>
          </p:cNvPr>
          <p:cNvSpPr txBox="1">
            <a:spLocks/>
          </p:cNvSpPr>
          <p:nvPr/>
        </p:nvSpPr>
        <p:spPr>
          <a:xfrm flipH="1">
            <a:off x="1744813" y="3858050"/>
            <a:ext cx="6368299" cy="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400" b="0" i="0" u="none" strike="noStrike" cap="none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pPr marL="0" indent="0"/>
            <a:r>
              <a:rPr lang="en" dirty="0"/>
              <a:t>To stand out with brilliant but simple design.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58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good, sustainable Packaging </a:t>
            </a:r>
            <a:endParaRPr dirty="0"/>
          </a:p>
        </p:txBody>
      </p:sp>
      <p:sp>
        <p:nvSpPr>
          <p:cNvPr id="909" name="Google Shape;909;p58"/>
          <p:cNvSpPr txBox="1">
            <a:spLocks noGrp="1"/>
          </p:cNvSpPr>
          <p:nvPr>
            <p:ph type="title" idx="2"/>
          </p:nvPr>
        </p:nvSpPr>
        <p:spPr>
          <a:xfrm>
            <a:off x="1023623" y="1724368"/>
            <a:ext cx="24948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Functionality</a:t>
            </a:r>
            <a:endParaRPr dirty="0"/>
          </a:p>
        </p:txBody>
      </p:sp>
      <p:sp>
        <p:nvSpPr>
          <p:cNvPr id="911" name="Google Shape;911;p58"/>
          <p:cNvSpPr txBox="1">
            <a:spLocks noGrp="1"/>
          </p:cNvSpPr>
          <p:nvPr>
            <p:ph type="title" idx="3"/>
          </p:nvPr>
        </p:nvSpPr>
        <p:spPr>
          <a:xfrm>
            <a:off x="5765046" y="1312170"/>
            <a:ext cx="323689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Creating social norms</a:t>
            </a:r>
            <a:endParaRPr sz="1800" dirty="0"/>
          </a:p>
        </p:txBody>
      </p:sp>
      <p:sp>
        <p:nvSpPr>
          <p:cNvPr id="912" name="Google Shape;912;p58"/>
          <p:cNvSpPr txBox="1">
            <a:spLocks noGrp="1"/>
          </p:cNvSpPr>
          <p:nvPr>
            <p:ph type="subTitle" idx="4"/>
          </p:nvPr>
        </p:nvSpPr>
        <p:spPr>
          <a:xfrm>
            <a:off x="5843771" y="1614826"/>
            <a:ext cx="2498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Consumers will act if they see others acting as well.</a:t>
            </a:r>
            <a:endParaRPr dirty="0"/>
          </a:p>
        </p:txBody>
      </p:sp>
      <p:sp>
        <p:nvSpPr>
          <p:cNvPr id="913" name="Google Shape;913;p58"/>
          <p:cNvSpPr txBox="1">
            <a:spLocks noGrp="1"/>
          </p:cNvSpPr>
          <p:nvPr>
            <p:ph type="title" idx="5"/>
          </p:nvPr>
        </p:nvSpPr>
        <p:spPr>
          <a:xfrm>
            <a:off x="263570" y="2609468"/>
            <a:ext cx="2944584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Convenience of use</a:t>
            </a:r>
            <a:endParaRPr sz="1800" dirty="0"/>
          </a:p>
        </p:txBody>
      </p:sp>
      <p:sp>
        <p:nvSpPr>
          <p:cNvPr id="915" name="Google Shape;915;p58"/>
          <p:cNvSpPr txBox="1">
            <a:spLocks noGrp="1"/>
          </p:cNvSpPr>
          <p:nvPr>
            <p:ph type="title" idx="7"/>
          </p:nvPr>
        </p:nvSpPr>
        <p:spPr>
          <a:xfrm>
            <a:off x="5928866" y="2438526"/>
            <a:ext cx="24987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Cost-effective</a:t>
            </a:r>
            <a:endParaRPr dirty="0"/>
          </a:p>
        </p:txBody>
      </p:sp>
      <p:sp>
        <p:nvSpPr>
          <p:cNvPr id="916" name="Google Shape;916;p58"/>
          <p:cNvSpPr txBox="1">
            <a:spLocks noGrp="1"/>
          </p:cNvSpPr>
          <p:nvPr>
            <p:ph type="subTitle" idx="8"/>
          </p:nvPr>
        </p:nvSpPr>
        <p:spPr>
          <a:xfrm>
            <a:off x="5932138" y="2660275"/>
            <a:ext cx="2781773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dirty="0">
                <a:solidFill>
                  <a:srgbClr val="000000"/>
                </a:solidFill>
              </a:rPr>
              <a:t>Cost-effective means of conveying goods.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917" name="Google Shape;917;p58"/>
          <p:cNvSpPr txBox="1">
            <a:spLocks noGrp="1"/>
          </p:cNvSpPr>
          <p:nvPr>
            <p:ph type="title" idx="9"/>
          </p:nvPr>
        </p:nvSpPr>
        <p:spPr>
          <a:xfrm>
            <a:off x="173254" y="3507151"/>
            <a:ext cx="3492037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Clarity on instructions</a:t>
            </a:r>
            <a:endParaRPr sz="1800" dirty="0"/>
          </a:p>
        </p:txBody>
      </p:sp>
      <p:sp>
        <p:nvSpPr>
          <p:cNvPr id="918" name="Google Shape;918;p58"/>
          <p:cNvSpPr txBox="1">
            <a:spLocks noGrp="1"/>
          </p:cNvSpPr>
          <p:nvPr>
            <p:ph type="subTitle" idx="13"/>
          </p:nvPr>
        </p:nvSpPr>
        <p:spPr>
          <a:xfrm>
            <a:off x="458989" y="3739885"/>
            <a:ext cx="2825192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For sustainable actions (e.g. reuse, recycling or composting)</a:t>
            </a:r>
            <a:endParaRPr dirty="0"/>
          </a:p>
        </p:txBody>
      </p:sp>
      <p:sp>
        <p:nvSpPr>
          <p:cNvPr id="919" name="Google Shape;919;p58"/>
          <p:cNvSpPr txBox="1">
            <a:spLocks noGrp="1"/>
          </p:cNvSpPr>
          <p:nvPr>
            <p:ph type="title" idx="14"/>
          </p:nvPr>
        </p:nvSpPr>
        <p:spPr>
          <a:xfrm>
            <a:off x="5765046" y="3595236"/>
            <a:ext cx="2977007" cy="6068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Adapt to changing requirements</a:t>
            </a:r>
            <a:endParaRPr sz="1800" dirty="0"/>
          </a:p>
        </p:txBody>
      </p:sp>
      <p:sp>
        <p:nvSpPr>
          <p:cNvPr id="920" name="Google Shape;920;p58"/>
          <p:cNvSpPr txBox="1">
            <a:spLocks noGrp="1"/>
          </p:cNvSpPr>
          <p:nvPr>
            <p:ph type="subTitle" idx="15"/>
          </p:nvPr>
        </p:nvSpPr>
        <p:spPr>
          <a:xfrm>
            <a:off x="5765046" y="4061734"/>
            <a:ext cx="2498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Consumers’ input on package satisfaction is imperative. </a:t>
            </a:r>
            <a:endParaRPr dirty="0"/>
          </a:p>
        </p:txBody>
      </p:sp>
      <p:sp>
        <p:nvSpPr>
          <p:cNvPr id="921" name="Google Shape;921;p58"/>
          <p:cNvSpPr/>
          <p:nvPr/>
        </p:nvSpPr>
        <p:spPr>
          <a:xfrm>
            <a:off x="3661600" y="2079450"/>
            <a:ext cx="1817100" cy="1574100"/>
          </a:xfrm>
          <a:prstGeom prst="hexagon">
            <a:avLst>
              <a:gd name="adj" fmla="val 25000"/>
              <a:gd name="vf" fmla="val 11547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58"/>
          <p:cNvSpPr/>
          <p:nvPr/>
        </p:nvSpPr>
        <p:spPr>
          <a:xfrm>
            <a:off x="4805021" y="1793100"/>
            <a:ext cx="572700" cy="5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923" name="Google Shape;923;p58"/>
          <p:cNvSpPr/>
          <p:nvPr/>
        </p:nvSpPr>
        <p:spPr>
          <a:xfrm>
            <a:off x="5192346" y="2580150"/>
            <a:ext cx="5727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924" name="Google Shape;924;p58"/>
          <p:cNvSpPr/>
          <p:nvPr/>
        </p:nvSpPr>
        <p:spPr>
          <a:xfrm>
            <a:off x="4805021" y="3367200"/>
            <a:ext cx="572700" cy="57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925" name="Google Shape;925;p58"/>
          <p:cNvSpPr/>
          <p:nvPr/>
        </p:nvSpPr>
        <p:spPr>
          <a:xfrm>
            <a:off x="3766271" y="3367200"/>
            <a:ext cx="572700" cy="57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926" name="Google Shape;926;p58"/>
          <p:cNvSpPr/>
          <p:nvPr/>
        </p:nvSpPr>
        <p:spPr>
          <a:xfrm>
            <a:off x="3375246" y="2580150"/>
            <a:ext cx="572700" cy="57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927" name="Google Shape;927;p58"/>
          <p:cNvSpPr/>
          <p:nvPr/>
        </p:nvSpPr>
        <p:spPr>
          <a:xfrm>
            <a:off x="3766271" y="1793100"/>
            <a:ext cx="572700" cy="572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accent2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22" name="Google Shape;918;p58">
            <a:extLst>
              <a:ext uri="{FF2B5EF4-FFF2-40B4-BE49-F238E27FC236}">
                <a16:creationId xmlns:a16="http://schemas.microsoft.com/office/drawing/2014/main" id="{22C14F3A-2545-3049-976B-A606744FF38F}"/>
              </a:ext>
            </a:extLst>
          </p:cNvPr>
          <p:cNvSpPr txBox="1">
            <a:spLocks/>
          </p:cNvSpPr>
          <p:nvPr/>
        </p:nvSpPr>
        <p:spPr>
          <a:xfrm>
            <a:off x="3986787" y="1170566"/>
            <a:ext cx="2825192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400" b="0" i="0" u="none" strike="noStrike" cap="none">
                <a:solidFill>
                  <a:srgbClr val="000000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ajawal"/>
              <a:buNone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pPr marL="0" indent="0" algn="l">
              <a:spcAft>
                <a:spcPts val="1600"/>
              </a:spcAft>
            </a:pPr>
            <a:r>
              <a:rPr lang="en-US" dirty="0"/>
              <a:t>Should be:</a:t>
            </a:r>
          </a:p>
        </p:txBody>
      </p:sp>
    </p:spTree>
    <p:extLst>
      <p:ext uri="{BB962C8B-B14F-4D97-AF65-F5344CB8AC3E}">
        <p14:creationId xmlns:p14="http://schemas.microsoft.com/office/powerpoint/2010/main" val="1521590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59"/>
          <p:cNvSpPr txBox="1">
            <a:spLocks noGrp="1"/>
          </p:cNvSpPr>
          <p:nvPr>
            <p:ph type="title"/>
          </p:nvPr>
        </p:nvSpPr>
        <p:spPr>
          <a:xfrm>
            <a:off x="713225" y="843288"/>
            <a:ext cx="3483390" cy="28860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My topic:</a:t>
            </a:r>
            <a:br>
              <a:rPr lang="en" dirty="0"/>
            </a:br>
            <a:r>
              <a:rPr lang="en" dirty="0"/>
              <a:t>“</a:t>
            </a:r>
            <a:r>
              <a:rPr lang="en" sz="2000" dirty="0"/>
              <a:t>Current situation of Sustainable and Recycle Packaging </a:t>
            </a:r>
            <a:br>
              <a:rPr lang="en" sz="2000" dirty="0"/>
            </a:br>
            <a:r>
              <a:rPr lang="en" sz="2000" dirty="0"/>
              <a:t>in Taiwan”</a:t>
            </a:r>
            <a:endParaRPr dirty="0"/>
          </a:p>
        </p:txBody>
      </p:sp>
      <p:pic>
        <p:nvPicPr>
          <p:cNvPr id="934" name="Google Shape;93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43287"/>
            <a:ext cx="3858776" cy="34569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5" name="Google Shape;935;p59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6" name="Google Shape;936;p59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37" name="Google Shape;937;p59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938" name="Google Shape;938;p5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5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5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41" name="Google Shape;941;p59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942" name="Google Shape;942;p59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59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59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" name="副標題 2">
            <a:extLst>
              <a:ext uri="{FF2B5EF4-FFF2-40B4-BE49-F238E27FC236}">
                <a16:creationId xmlns:a16="http://schemas.microsoft.com/office/drawing/2014/main" id="{7F43D8D0-E942-264D-9A35-C37819A40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25" y="3794377"/>
            <a:ext cx="3155700" cy="87990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9480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61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Guidelines from different countries</a:t>
            </a:r>
            <a:endParaRPr dirty="0"/>
          </a:p>
        </p:txBody>
      </p:sp>
      <p:grpSp>
        <p:nvGrpSpPr>
          <p:cNvPr id="956" name="Google Shape;956;p61"/>
          <p:cNvGrpSpPr/>
          <p:nvPr/>
        </p:nvGrpSpPr>
        <p:grpSpPr>
          <a:xfrm>
            <a:off x="3541254" y="1672480"/>
            <a:ext cx="2360056" cy="2360056"/>
            <a:chOff x="3541254" y="1672480"/>
            <a:chExt cx="2360056" cy="2360056"/>
          </a:xfrm>
        </p:grpSpPr>
        <p:sp>
          <p:nvSpPr>
            <p:cNvPr id="957" name="Google Shape;957;p61"/>
            <p:cNvSpPr/>
            <p:nvPr/>
          </p:nvSpPr>
          <p:spPr>
            <a:xfrm>
              <a:off x="4786788" y="1673877"/>
              <a:ext cx="1114522" cy="1351998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1"/>
            <p:cNvSpPr/>
            <p:nvPr/>
          </p:nvSpPr>
          <p:spPr>
            <a:xfrm>
              <a:off x="3544173" y="1672480"/>
              <a:ext cx="1351998" cy="1115918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1"/>
            <p:cNvSpPr/>
            <p:nvPr/>
          </p:nvSpPr>
          <p:spPr>
            <a:xfrm>
              <a:off x="4549307" y="2916491"/>
              <a:ext cx="1350475" cy="1116045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1"/>
            <p:cNvSpPr/>
            <p:nvPr/>
          </p:nvSpPr>
          <p:spPr>
            <a:xfrm>
              <a:off x="3541254" y="2679138"/>
              <a:ext cx="1117442" cy="1350475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61"/>
          <p:cNvSpPr txBox="1">
            <a:spLocks noGrp="1"/>
          </p:cNvSpPr>
          <p:nvPr>
            <p:ph type="title" idx="2"/>
          </p:nvPr>
        </p:nvSpPr>
        <p:spPr>
          <a:xfrm>
            <a:off x="134754" y="3025875"/>
            <a:ext cx="3347026" cy="7694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altLang="zh-TW" sz="1600" dirty="0">
                <a:latin typeface="+mn-lt"/>
              </a:rPr>
              <a:t>New Plastics Economy Global Commitment</a:t>
            </a:r>
            <a:endParaRPr sz="1600" dirty="0">
              <a:latin typeface="+mn-lt"/>
            </a:endParaRPr>
          </a:p>
        </p:txBody>
      </p:sp>
      <p:sp>
        <p:nvSpPr>
          <p:cNvPr id="962" name="Google Shape;962;p61"/>
          <p:cNvSpPr txBox="1">
            <a:spLocks noGrp="1"/>
          </p:cNvSpPr>
          <p:nvPr>
            <p:ph type="subTitle" idx="1"/>
          </p:nvPr>
        </p:nvSpPr>
        <p:spPr>
          <a:xfrm>
            <a:off x="447088" y="3724096"/>
            <a:ext cx="2982479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Tajawal"/>
              <a:buChar char="●"/>
            </a:pPr>
            <a:r>
              <a:rPr lang="en-US" dirty="0">
                <a:solidFill>
                  <a:srgbClr val="000000"/>
                </a:solidFill>
              </a:rPr>
              <a:t>Eliminate the plastic </a:t>
            </a:r>
            <a:endParaRPr dirty="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Tajawal"/>
              <a:buChar char="●"/>
            </a:pPr>
            <a:r>
              <a:rPr lang="en-US" dirty="0">
                <a:solidFill>
                  <a:srgbClr val="000000"/>
                </a:solidFill>
              </a:rPr>
              <a:t>Reusable. Recyclable. Compostable.</a:t>
            </a:r>
            <a:endParaRPr dirty="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Tajawal"/>
              <a:buChar char="●"/>
            </a:pPr>
            <a:r>
              <a:rPr lang="en" dirty="0">
                <a:solidFill>
                  <a:srgbClr val="000000"/>
                </a:solidFill>
              </a:rPr>
              <a:t>Circulate. Keep in the economy, and out of the environment. </a:t>
            </a:r>
            <a:endParaRPr dirty="0"/>
          </a:p>
        </p:txBody>
      </p:sp>
      <p:sp>
        <p:nvSpPr>
          <p:cNvPr id="963" name="Google Shape;963;p61"/>
          <p:cNvSpPr txBox="1">
            <a:spLocks noGrp="1"/>
          </p:cNvSpPr>
          <p:nvPr>
            <p:ph type="title" idx="3"/>
          </p:nvPr>
        </p:nvSpPr>
        <p:spPr>
          <a:xfrm>
            <a:off x="236589" y="1388311"/>
            <a:ext cx="3436104" cy="7400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+mj-lt"/>
              </a:rPr>
              <a:t>Packaging Reduction</a:t>
            </a:r>
            <a:r>
              <a:rPr lang="zh-TW" altLang="en-US" sz="1600" dirty="0">
                <a:latin typeface="+mj-lt"/>
              </a:rPr>
              <a:t> </a:t>
            </a:r>
            <a:r>
              <a:rPr lang="en" altLang="zh-TW" sz="1600" dirty="0">
                <a:latin typeface="+mj-lt"/>
              </a:rPr>
              <a:t>G</a:t>
            </a:r>
            <a:r>
              <a:rPr lang="en" sz="1600" dirty="0">
                <a:latin typeface="+mj-lt"/>
              </a:rPr>
              <a:t>uidelines</a:t>
            </a:r>
            <a:endParaRPr sz="1600" dirty="0">
              <a:latin typeface="+mj-lt"/>
            </a:endParaRPr>
          </a:p>
        </p:txBody>
      </p:sp>
      <p:sp>
        <p:nvSpPr>
          <p:cNvPr id="964" name="Google Shape;964;p61"/>
          <p:cNvSpPr txBox="1">
            <a:spLocks noGrp="1"/>
          </p:cNvSpPr>
          <p:nvPr>
            <p:ph type="subTitle" idx="4"/>
          </p:nvPr>
        </p:nvSpPr>
        <p:spPr>
          <a:xfrm>
            <a:off x="446545" y="1896057"/>
            <a:ext cx="3256658" cy="1041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itchFamily="2" charset="2"/>
              <a:buChar char="l"/>
            </a:pPr>
            <a:r>
              <a:rPr lang="en" altLang="zh-TW" dirty="0"/>
              <a:t>Sustainable packaging design</a:t>
            </a:r>
          </a:p>
          <a:p>
            <a:pPr>
              <a:buFont typeface="Wingdings" pitchFamily="2" charset="2"/>
              <a:buChar char="l"/>
            </a:pPr>
            <a:r>
              <a:rPr lang="en" altLang="zh-TW" dirty="0"/>
              <a:t>Sustainable material inputs</a:t>
            </a:r>
          </a:p>
          <a:p>
            <a:pPr>
              <a:buFont typeface="Wingdings" pitchFamily="2" charset="2"/>
              <a:buChar char="l"/>
            </a:pPr>
            <a:r>
              <a:rPr lang="en" altLang="zh-TW" dirty="0"/>
              <a:t>Sustainable production strategies</a:t>
            </a:r>
          </a:p>
          <a:p>
            <a:pPr>
              <a:buFont typeface="Wingdings" pitchFamily="2" charset="2"/>
              <a:buChar char="l"/>
            </a:pPr>
            <a:r>
              <a:rPr lang="en" altLang="zh-TW" dirty="0"/>
              <a:t>Sustainable transportation</a:t>
            </a:r>
          </a:p>
          <a:p>
            <a:pPr>
              <a:buFont typeface="Wingdings" pitchFamily="2" charset="2"/>
              <a:buChar char="l"/>
            </a:pPr>
            <a:r>
              <a:rPr lang="en" altLang="zh-TW" dirty="0"/>
              <a:t>Sustainable end-of-life strategies. </a:t>
            </a:r>
          </a:p>
        </p:txBody>
      </p:sp>
      <p:sp>
        <p:nvSpPr>
          <p:cNvPr id="965" name="Google Shape;965;p61"/>
          <p:cNvSpPr txBox="1">
            <a:spLocks noGrp="1"/>
          </p:cNvSpPr>
          <p:nvPr>
            <p:ph type="title" idx="5"/>
          </p:nvPr>
        </p:nvSpPr>
        <p:spPr>
          <a:xfrm>
            <a:off x="5808874" y="2948300"/>
            <a:ext cx="3335126" cy="6871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+mn-lt"/>
              </a:rPr>
              <a:t>Online Shopping Packaging Reduction Guidelines</a:t>
            </a:r>
            <a:endParaRPr sz="1600" dirty="0">
              <a:latin typeface="+mn-lt"/>
            </a:endParaRPr>
          </a:p>
        </p:txBody>
      </p:sp>
      <p:sp>
        <p:nvSpPr>
          <p:cNvPr id="966" name="Google Shape;966;p61"/>
          <p:cNvSpPr txBox="1">
            <a:spLocks noGrp="1"/>
          </p:cNvSpPr>
          <p:nvPr>
            <p:ph type="subTitle" idx="6"/>
          </p:nvPr>
        </p:nvSpPr>
        <p:spPr>
          <a:xfrm>
            <a:off x="6087075" y="3844527"/>
            <a:ext cx="2437800" cy="9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Tajawal"/>
              <a:buChar char="●"/>
            </a:pPr>
            <a:r>
              <a:rPr lang="en-US" altLang="zh-TW" dirty="0">
                <a:solidFill>
                  <a:srgbClr val="000000"/>
                </a:solidFill>
              </a:rPr>
              <a:t>Packaging reduction.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Tajawal"/>
              <a:buChar char="●"/>
            </a:pPr>
            <a:r>
              <a:rPr lang="en-US" dirty="0">
                <a:solidFill>
                  <a:srgbClr val="000000"/>
                </a:solidFill>
              </a:rPr>
              <a:t>Eco-friendly materials.</a:t>
            </a:r>
            <a:endParaRPr dirty="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Tajawal"/>
              <a:buChar char="●"/>
            </a:pPr>
            <a:r>
              <a:rPr lang="en" dirty="0">
                <a:solidFill>
                  <a:srgbClr val="000000"/>
                </a:solidFill>
              </a:rPr>
              <a:t>Reusable packaging,</a:t>
            </a:r>
            <a:endParaRPr dirty="0"/>
          </a:p>
        </p:txBody>
      </p:sp>
      <p:sp>
        <p:nvSpPr>
          <p:cNvPr id="967" name="Google Shape;967;p61"/>
          <p:cNvSpPr txBox="1">
            <a:spLocks noGrp="1"/>
          </p:cNvSpPr>
          <p:nvPr>
            <p:ph type="title" idx="7"/>
          </p:nvPr>
        </p:nvSpPr>
        <p:spPr>
          <a:xfrm>
            <a:off x="5117708" y="1031772"/>
            <a:ext cx="4132170" cy="7414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>
                <a:latin typeface="+mn-lt"/>
              </a:rPr>
              <a:t>Promoting Green Packaging in Delivery Guidelines</a:t>
            </a:r>
            <a:endParaRPr sz="1600" dirty="0">
              <a:latin typeface="+mn-lt"/>
            </a:endParaRPr>
          </a:p>
        </p:txBody>
      </p:sp>
      <p:sp>
        <p:nvSpPr>
          <p:cNvPr id="969" name="Google Shape;969;p61"/>
          <p:cNvSpPr/>
          <p:nvPr/>
        </p:nvSpPr>
        <p:spPr>
          <a:xfrm>
            <a:off x="3646466" y="1745465"/>
            <a:ext cx="514500" cy="51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61"/>
          <p:cNvSpPr/>
          <p:nvPr/>
        </p:nvSpPr>
        <p:spPr>
          <a:xfrm>
            <a:off x="3646466" y="3541822"/>
            <a:ext cx="514500" cy="51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61"/>
          <p:cNvSpPr/>
          <p:nvPr/>
        </p:nvSpPr>
        <p:spPr>
          <a:xfrm>
            <a:off x="5393891" y="1773261"/>
            <a:ext cx="514500" cy="51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61"/>
          <p:cNvSpPr/>
          <p:nvPr/>
        </p:nvSpPr>
        <p:spPr>
          <a:xfrm>
            <a:off x="5325808" y="3538695"/>
            <a:ext cx="514500" cy="51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4BC5E2F9-72BE-2D4C-9E4C-4DE639A7A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3203" y="1851515"/>
            <a:ext cx="401025" cy="3007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91F419B-8986-324D-B3B9-901560C445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83" t="6486" r="10672" b="9530"/>
          <a:stretch/>
        </p:blipFill>
        <p:spPr>
          <a:xfrm>
            <a:off x="3703204" y="3651082"/>
            <a:ext cx="401024" cy="28794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3A72589-60C1-4745-8ACA-0839B98A44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5868" b="19211"/>
          <a:stretch/>
        </p:blipFill>
        <p:spPr>
          <a:xfrm>
            <a:off x="5425324" y="1880614"/>
            <a:ext cx="451633" cy="3281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A69EFE1-CBD0-8D45-898E-5B685F85E5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527" t="-788" r="23969" b="12749"/>
          <a:stretch/>
        </p:blipFill>
        <p:spPr>
          <a:xfrm>
            <a:off x="5352183" y="3618467"/>
            <a:ext cx="456691" cy="35011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A925278-2004-D14A-93BD-F73F63DE2A3F}"/>
              </a:ext>
            </a:extLst>
          </p:cNvPr>
          <p:cNvSpPr/>
          <p:nvPr/>
        </p:nvSpPr>
        <p:spPr>
          <a:xfrm>
            <a:off x="6112874" y="1607989"/>
            <a:ext cx="31370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b="1" dirty="0">
                <a:solidFill>
                  <a:srgbClr val="444444"/>
                </a:solidFill>
                <a:latin typeface="Montserrat"/>
              </a:rPr>
              <a:t>(</a:t>
            </a:r>
            <a:r>
              <a:rPr lang="zh-TW" altLang="en-US" sz="1100" b="1" dirty="0">
                <a:solidFill>
                  <a:srgbClr val="444444"/>
                </a:solidFill>
                <a:latin typeface="Montserrat"/>
              </a:rPr>
              <a:t>關於協同推進快遞業綠色包裝工作的指導意見</a:t>
            </a:r>
            <a:r>
              <a:rPr lang="en-US" altLang="zh-TW" sz="1100" b="1" dirty="0">
                <a:solidFill>
                  <a:srgbClr val="444444"/>
                </a:solidFill>
                <a:latin typeface="Montserrat"/>
              </a:rPr>
              <a:t>)</a:t>
            </a:r>
            <a:endParaRPr lang="zh-TW" altLang="en-US" sz="1100" dirty="0"/>
          </a:p>
        </p:txBody>
      </p:sp>
      <p:sp>
        <p:nvSpPr>
          <p:cNvPr id="44" name="Google Shape;808;p52">
            <a:extLst>
              <a:ext uri="{FF2B5EF4-FFF2-40B4-BE49-F238E27FC236}">
                <a16:creationId xmlns:a16="http://schemas.microsoft.com/office/drawing/2014/main" id="{C3249169-E40B-7348-93B6-B6D2511F8F94}"/>
              </a:ext>
            </a:extLst>
          </p:cNvPr>
          <p:cNvSpPr txBox="1">
            <a:spLocks/>
          </p:cNvSpPr>
          <p:nvPr/>
        </p:nvSpPr>
        <p:spPr>
          <a:xfrm>
            <a:off x="3582253" y="2257605"/>
            <a:ext cx="708278" cy="40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urce Sans Pro"/>
              <a:buChar char="●"/>
              <a:defRPr sz="1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pPr marL="0" indent="0" algn="ctr">
              <a:buFont typeface="Source Sans Pro"/>
              <a:buNone/>
            </a:pPr>
            <a:r>
              <a:rPr lang="en" dirty="0"/>
              <a:t>2011 </a:t>
            </a:r>
          </a:p>
          <a:p>
            <a:pPr marL="0" indent="0" algn="ctr">
              <a:buFont typeface="Source Sans Pro"/>
              <a:buNone/>
            </a:pPr>
            <a:endParaRPr lang="en" dirty="0"/>
          </a:p>
        </p:txBody>
      </p:sp>
      <p:sp>
        <p:nvSpPr>
          <p:cNvPr id="45" name="Google Shape;808;p52">
            <a:extLst>
              <a:ext uri="{FF2B5EF4-FFF2-40B4-BE49-F238E27FC236}">
                <a16:creationId xmlns:a16="http://schemas.microsoft.com/office/drawing/2014/main" id="{7E51BE5F-4704-C741-8A09-0439AF27B672}"/>
              </a:ext>
            </a:extLst>
          </p:cNvPr>
          <p:cNvSpPr txBox="1">
            <a:spLocks/>
          </p:cNvSpPr>
          <p:nvPr/>
        </p:nvSpPr>
        <p:spPr>
          <a:xfrm>
            <a:off x="5255218" y="2374395"/>
            <a:ext cx="774184" cy="37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urce Sans Pro"/>
              <a:buChar char="●"/>
              <a:defRPr sz="1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pPr marL="0" indent="0" algn="ctr">
              <a:buFont typeface="Source Sans Pro"/>
              <a:buNone/>
            </a:pPr>
            <a:r>
              <a:rPr lang="en" dirty="0">
                <a:solidFill>
                  <a:schemeClr val="accent2"/>
                </a:solidFill>
              </a:rPr>
              <a:t>201</a:t>
            </a:r>
            <a:r>
              <a:rPr lang="en-US" dirty="0">
                <a:solidFill>
                  <a:schemeClr val="accent2"/>
                </a:solidFill>
              </a:rPr>
              <a:t>7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2018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6" name="Google Shape;808;p52">
            <a:extLst>
              <a:ext uri="{FF2B5EF4-FFF2-40B4-BE49-F238E27FC236}">
                <a16:creationId xmlns:a16="http://schemas.microsoft.com/office/drawing/2014/main" id="{7B65898D-FB3A-074A-8904-B69B5D61DECD}"/>
              </a:ext>
            </a:extLst>
          </p:cNvPr>
          <p:cNvSpPr txBox="1">
            <a:spLocks/>
          </p:cNvSpPr>
          <p:nvPr/>
        </p:nvSpPr>
        <p:spPr>
          <a:xfrm>
            <a:off x="3646466" y="3046803"/>
            <a:ext cx="774184" cy="38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urce Sans Pro"/>
              <a:buChar char="●"/>
              <a:defRPr sz="1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pPr marL="0" indent="0" algn="ctr">
              <a:buFont typeface="Source Sans Pro"/>
              <a:buNone/>
            </a:pPr>
            <a:r>
              <a:rPr lang="en" dirty="0"/>
              <a:t>2018 </a:t>
            </a:r>
            <a:br>
              <a:rPr lang="en" dirty="0"/>
            </a:br>
            <a:r>
              <a:rPr lang="en" dirty="0"/>
              <a:t>UN</a:t>
            </a:r>
          </a:p>
        </p:txBody>
      </p:sp>
      <p:sp>
        <p:nvSpPr>
          <p:cNvPr id="47" name="Google Shape;808;p52">
            <a:extLst>
              <a:ext uri="{FF2B5EF4-FFF2-40B4-BE49-F238E27FC236}">
                <a16:creationId xmlns:a16="http://schemas.microsoft.com/office/drawing/2014/main" id="{073C1C92-5D9C-8E4E-A97D-0D547C89F8D5}"/>
              </a:ext>
            </a:extLst>
          </p:cNvPr>
          <p:cNvSpPr txBox="1">
            <a:spLocks/>
          </p:cNvSpPr>
          <p:nvPr/>
        </p:nvSpPr>
        <p:spPr>
          <a:xfrm>
            <a:off x="5117708" y="3199897"/>
            <a:ext cx="774184" cy="38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Source Sans Pro"/>
              <a:buChar char="●"/>
              <a:defRPr sz="1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○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■"/>
              <a:defRPr sz="16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pPr marL="0" indent="0" algn="ctr">
              <a:buFont typeface="Source Sans Pro"/>
              <a:buNone/>
            </a:pPr>
            <a:r>
              <a:rPr lang="en" dirty="0">
                <a:solidFill>
                  <a:schemeClr val="accent1"/>
                </a:solidFill>
              </a:rPr>
              <a:t>2019</a:t>
            </a:r>
          </a:p>
        </p:txBody>
      </p:sp>
      <p:cxnSp>
        <p:nvCxnSpPr>
          <p:cNvPr id="48" name="Google Shape;2033;p97">
            <a:extLst>
              <a:ext uri="{FF2B5EF4-FFF2-40B4-BE49-F238E27FC236}">
                <a16:creationId xmlns:a16="http://schemas.microsoft.com/office/drawing/2014/main" id="{A67838B1-46A9-144D-B5C0-205E7AD241E3}"/>
              </a:ext>
            </a:extLst>
          </p:cNvPr>
          <p:cNvCxnSpPr>
            <a:cxnSpLocks/>
          </p:cNvCxnSpPr>
          <p:nvPr/>
        </p:nvCxnSpPr>
        <p:spPr>
          <a:xfrm flipH="1">
            <a:off x="0" y="3025875"/>
            <a:ext cx="3146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033;p97">
            <a:extLst>
              <a:ext uri="{FF2B5EF4-FFF2-40B4-BE49-F238E27FC236}">
                <a16:creationId xmlns:a16="http://schemas.microsoft.com/office/drawing/2014/main" id="{11238A57-A867-C140-9827-7A50424A25E4}"/>
              </a:ext>
            </a:extLst>
          </p:cNvPr>
          <p:cNvCxnSpPr>
            <a:cxnSpLocks/>
          </p:cNvCxnSpPr>
          <p:nvPr/>
        </p:nvCxnSpPr>
        <p:spPr>
          <a:xfrm flipH="1">
            <a:off x="5987725" y="2948300"/>
            <a:ext cx="3146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B1BE3136-D777-A544-B0D0-3307DDD352F6}"/>
              </a:ext>
            </a:extLst>
          </p:cNvPr>
          <p:cNvSpPr/>
          <p:nvPr/>
        </p:nvSpPr>
        <p:spPr>
          <a:xfrm>
            <a:off x="6507420" y="3490523"/>
            <a:ext cx="1933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rgbClr val="222222"/>
                </a:solidFill>
                <a:latin typeface="Montserrat"/>
              </a:rPr>
              <a:t>(</a:t>
            </a:r>
            <a:r>
              <a:rPr lang="zh-TW" altLang="en-US" sz="1200" dirty="0">
                <a:solidFill>
                  <a:srgbClr val="222222"/>
                </a:solidFill>
                <a:latin typeface="Montserrat"/>
              </a:rPr>
              <a:t>網購包裝減量指引</a:t>
            </a:r>
            <a:r>
              <a:rPr lang="en-US" altLang="zh-TW" sz="1200" dirty="0">
                <a:solidFill>
                  <a:srgbClr val="222222"/>
                </a:solidFill>
                <a:latin typeface="Montserrat"/>
              </a:rPr>
              <a:t>)</a:t>
            </a:r>
            <a:endParaRPr lang="zh-TW" altLang="en-US" sz="12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3C41643-6F3D-9E4D-A35F-048CD0198234}"/>
              </a:ext>
            </a:extLst>
          </p:cNvPr>
          <p:cNvSpPr/>
          <p:nvPr/>
        </p:nvSpPr>
        <p:spPr>
          <a:xfrm>
            <a:off x="86696" y="460065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altLang="zh-TW" dirty="0">
                <a:solidFill>
                  <a:schemeClr val="tx1"/>
                </a:solidFill>
                <a:latin typeface="proxima-nova"/>
              </a:rPr>
              <a:t>(unites businesses, governments, and organizations)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56" name="Google Shape;967;p61">
            <a:extLst>
              <a:ext uri="{FF2B5EF4-FFF2-40B4-BE49-F238E27FC236}">
                <a16:creationId xmlns:a16="http://schemas.microsoft.com/office/drawing/2014/main" id="{1BA82F3E-52E5-9041-B75A-9D0AD6942396}"/>
              </a:ext>
            </a:extLst>
          </p:cNvPr>
          <p:cNvSpPr txBox="1">
            <a:spLocks/>
          </p:cNvSpPr>
          <p:nvPr/>
        </p:nvSpPr>
        <p:spPr>
          <a:xfrm>
            <a:off x="6087075" y="2006473"/>
            <a:ext cx="2808703" cy="741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inzel Regular"/>
              <a:buNone/>
              <a:defRPr sz="22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inzel Regular"/>
              <a:buNone/>
              <a:defRPr sz="2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inzel Regular"/>
              <a:buNone/>
              <a:defRPr sz="2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inzel Regular"/>
              <a:buNone/>
              <a:defRPr sz="2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inzel Regular"/>
              <a:buNone/>
              <a:defRPr sz="2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inzel Regular"/>
              <a:buNone/>
              <a:defRPr sz="2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inzel Regular"/>
              <a:buNone/>
              <a:defRPr sz="2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inzel Regular"/>
              <a:buNone/>
              <a:defRPr sz="2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inzel Regular"/>
              <a:buNone/>
              <a:defRPr sz="2200" b="0" i="0" u="none" strike="noStrike" cap="none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r>
              <a:rPr lang="en-US" sz="1600" dirty="0">
                <a:latin typeface="+mn-lt"/>
              </a:rPr>
              <a:t>E-commerce Regulations</a:t>
            </a:r>
            <a:br>
              <a:rPr lang="en-US" sz="1600" dirty="0">
                <a:latin typeface="+mn-lt"/>
              </a:rPr>
            </a:br>
            <a:r>
              <a:rPr lang="en-US" sz="1400" dirty="0">
                <a:latin typeface="+mn-lt"/>
              </a:rPr>
              <a:t>(</a:t>
            </a:r>
            <a:r>
              <a:rPr lang="zh-CN" altLang="en-US" sz="1400" dirty="0">
                <a:latin typeface="+mn-lt"/>
              </a:rPr>
              <a:t>電子商務法</a:t>
            </a:r>
            <a:r>
              <a:rPr lang="en-US" sz="1400" dirty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226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1" name="Google Shape;871;p55"/>
          <p:cNvGraphicFramePr/>
          <p:nvPr>
            <p:extLst>
              <p:ext uri="{D42A27DB-BD31-4B8C-83A1-F6EECF244321}">
                <p14:modId xmlns:p14="http://schemas.microsoft.com/office/powerpoint/2010/main" val="2240593993"/>
              </p:ext>
            </p:extLst>
          </p:nvPr>
        </p:nvGraphicFramePr>
        <p:xfrm>
          <a:off x="423512" y="913967"/>
          <a:ext cx="8210349" cy="3857396"/>
        </p:xfrm>
        <a:graphic>
          <a:graphicData uri="http://schemas.openxmlformats.org/drawingml/2006/table">
            <a:tbl>
              <a:tblPr>
                <a:noFill/>
                <a:tableStyleId>{3FFE64EC-5F1B-473F-8D8B-DF7830836E4B}</a:tableStyleId>
              </a:tblPr>
              <a:tblGrid>
                <a:gridCol w="1758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1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54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Packaging </a:t>
                      </a:r>
                      <a:b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</a:b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reduction</a:t>
                      </a:r>
                      <a:endParaRPr sz="1600" dirty="0">
                        <a:solidFill>
                          <a:schemeClr val="accent2"/>
                        </a:solidFill>
                        <a:latin typeface="Cinzel Regular"/>
                        <a:ea typeface="Cinzel Regular"/>
                        <a:cs typeface="Cinzel Regular"/>
                        <a:sym typeface="Cinzel 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i="1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(Once received the label, the following requirements should be done before 2019)</a:t>
                      </a:r>
                    </a:p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packaging materials(e.g. boxes) should weigh under 10% of the package’s total weight.</a:t>
                      </a:r>
                    </a:p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tape should not be longer than twice and a half of the sum of the package’s length.</a:t>
                      </a:r>
                      <a:endParaRPr sz="1200" dirty="0">
                        <a:latin typeface="Tajawal"/>
                        <a:ea typeface="Tajawal"/>
                        <a:cs typeface="Tajawal"/>
                        <a:sym typeface="Tajaw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61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Eco-friendly </a:t>
                      </a:r>
                      <a:b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</a:b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Materials</a:t>
                      </a:r>
                      <a:endParaRPr sz="1600" dirty="0">
                        <a:solidFill>
                          <a:schemeClr val="accent2"/>
                        </a:solidFill>
                        <a:latin typeface="Cinzel Regular"/>
                        <a:ea typeface="Cinzel Regular"/>
                        <a:cs typeface="Cinzel Regular"/>
                        <a:sym typeface="Cinzel 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i="1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(Once received the label, the following requirements should be done before 2020)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packaging materials should be single material.(e.g. paper or PE)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Packaging boxes/bags should be made from 100% recycled paper or plastic that consists of at least 25% recycled plastic.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boxes should remain its original color, and the printing area on boxes/bags should be under 50%.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Packaging boxes/bags, buffering, taping should not use PVC materials.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8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Reusable </a:t>
                      </a:r>
                      <a:b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</a:b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Packaging</a:t>
                      </a:r>
                      <a:endParaRPr sz="1600" dirty="0">
                        <a:solidFill>
                          <a:schemeClr val="accent2"/>
                        </a:solidFill>
                        <a:latin typeface="Cinzel Regular"/>
                        <a:ea typeface="Cinzel Regular"/>
                        <a:cs typeface="Cinzel Regular"/>
                        <a:sym typeface="Cinzel 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i="1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(Once received the label, the following requirements should be done before 2022)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i="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Use “reusable packaging boxes/bags”, and the using rate of reusable packaging boxes/bags should increase to 10%.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Google Shape;1065;p65">
            <a:extLst>
              <a:ext uri="{FF2B5EF4-FFF2-40B4-BE49-F238E27FC236}">
                <a16:creationId xmlns:a16="http://schemas.microsoft.com/office/drawing/2014/main" id="{272E344A-986F-744C-9149-F72C8E12FF42}"/>
              </a:ext>
            </a:extLst>
          </p:cNvPr>
          <p:cNvSpPr txBox="1">
            <a:spLocks/>
          </p:cNvSpPr>
          <p:nvPr/>
        </p:nvSpPr>
        <p:spPr>
          <a:xfrm>
            <a:off x="327257" y="226048"/>
            <a:ext cx="82382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" altLang="zh-TW" sz="2000" dirty="0"/>
              <a:t>Online Shopping Packaging Reduction Guidelines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5875280-5C2F-394F-8246-BF15863882C9}"/>
              </a:ext>
            </a:extLst>
          </p:cNvPr>
          <p:cNvSpPr/>
          <p:nvPr/>
        </p:nvSpPr>
        <p:spPr>
          <a:xfrm>
            <a:off x="3581386" y="606190"/>
            <a:ext cx="1729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222222"/>
                </a:solidFill>
                <a:latin typeface="Montserrat"/>
              </a:rPr>
              <a:t>(</a:t>
            </a:r>
            <a:r>
              <a:rPr lang="zh-TW" altLang="en-US" dirty="0">
                <a:solidFill>
                  <a:srgbClr val="222222"/>
                </a:solidFill>
                <a:latin typeface="Montserrat"/>
              </a:rPr>
              <a:t>網購包裝減量指引</a:t>
            </a:r>
            <a:r>
              <a:rPr lang="en-US" altLang="zh-TW" dirty="0">
                <a:solidFill>
                  <a:srgbClr val="222222"/>
                </a:solidFill>
                <a:latin typeface="Montserrat"/>
              </a:rPr>
              <a:t>)</a:t>
            </a:r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26619E9-81C8-8C4C-9738-DBE8EF522C89}"/>
              </a:ext>
            </a:extLst>
          </p:cNvPr>
          <p:cNvSpPr/>
          <p:nvPr/>
        </p:nvSpPr>
        <p:spPr>
          <a:xfrm>
            <a:off x="3325528" y="4835723"/>
            <a:ext cx="4815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222222"/>
                </a:solidFill>
                <a:latin typeface="Montserrat"/>
              </a:rPr>
              <a:t>Guidelines from EPA(Environmental Protection Administration)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9859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9656E16-7FC6-A141-AFC9-2BF1E0BF0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71" t="8040" r="2151" b="7193"/>
          <a:stretch/>
        </p:blipFill>
        <p:spPr>
          <a:xfrm>
            <a:off x="108155" y="1563331"/>
            <a:ext cx="9035844" cy="2566032"/>
          </a:xfrm>
          <a:prstGeom prst="rect">
            <a:avLst/>
          </a:prstGeom>
        </p:spPr>
      </p:pic>
      <p:sp>
        <p:nvSpPr>
          <p:cNvPr id="5" name="Google Shape;1065;p65">
            <a:extLst>
              <a:ext uri="{FF2B5EF4-FFF2-40B4-BE49-F238E27FC236}">
                <a16:creationId xmlns:a16="http://schemas.microsoft.com/office/drawing/2014/main" id="{D2281BCC-BDFB-564E-BBD7-154CA0247CCB}"/>
              </a:ext>
            </a:extLst>
          </p:cNvPr>
          <p:cNvSpPr txBox="1">
            <a:spLocks/>
          </p:cNvSpPr>
          <p:nvPr/>
        </p:nvSpPr>
        <p:spPr>
          <a:xfrm>
            <a:off x="452890" y="462022"/>
            <a:ext cx="82382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" altLang="zh-TW" sz="2000" dirty="0"/>
              <a:t>Online Shopping Packaging Reduction Label</a:t>
            </a:r>
          </a:p>
        </p:txBody>
      </p:sp>
      <p:sp>
        <p:nvSpPr>
          <p:cNvPr id="8" name="Google Shape;674;p45">
            <a:extLst>
              <a:ext uri="{FF2B5EF4-FFF2-40B4-BE49-F238E27FC236}">
                <a16:creationId xmlns:a16="http://schemas.microsoft.com/office/drawing/2014/main" id="{FB6E21C4-D389-CB4F-BC2F-502851B9C6D5}"/>
              </a:ext>
            </a:extLst>
          </p:cNvPr>
          <p:cNvSpPr txBox="1"/>
          <p:nvPr/>
        </p:nvSpPr>
        <p:spPr>
          <a:xfrm>
            <a:off x="170174" y="1179873"/>
            <a:ext cx="7606579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B2C：</a:t>
            </a:r>
            <a:r>
              <a:rPr lang="en" altLang="zh-TW" dirty="0"/>
              <a:t>Business to Consumer</a:t>
            </a:r>
            <a:r>
              <a:rPr lang="en-US" altLang="zh-TW" dirty="0"/>
              <a:t>, the e-commerce platform directly sells products to consumers.</a:t>
            </a:r>
            <a:endParaRPr sz="16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078AF1A-657E-CB40-AFEE-58AF42636E03}"/>
              </a:ext>
            </a:extLst>
          </p:cNvPr>
          <p:cNvSpPr/>
          <p:nvPr/>
        </p:nvSpPr>
        <p:spPr>
          <a:xfrm>
            <a:off x="108155" y="4216448"/>
            <a:ext cx="87049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B2B2C/C2C</a:t>
            </a:r>
            <a:r>
              <a:rPr lang="zh-TW" altLang="en-US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：</a:t>
            </a:r>
            <a:r>
              <a:rPr lang="en" altLang="zh-TW" dirty="0"/>
              <a:t> Business to business to Consumer/ Consumer to Consumer, stores and individual sellers sell to consumers so its hard for e-commerce platform to get the exact data thus hard to calculate. </a:t>
            </a:r>
            <a:br>
              <a:rPr lang="en" altLang="zh-TW" dirty="0"/>
            </a:br>
            <a:endParaRPr lang="en-US" altLang="zh-TW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00633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8" name="Google Shape;598;p45"/>
          <p:cNvCxnSpPr/>
          <p:nvPr/>
        </p:nvCxnSpPr>
        <p:spPr>
          <a:xfrm>
            <a:off x="3137150" y="1803005"/>
            <a:ext cx="1265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9" name="Google Shape;599;p45"/>
          <p:cNvCxnSpPr/>
          <p:nvPr/>
        </p:nvCxnSpPr>
        <p:spPr>
          <a:xfrm>
            <a:off x="2971700" y="2558113"/>
            <a:ext cx="593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2" name="Google Shape;602;p45"/>
          <p:cNvCxnSpPr/>
          <p:nvPr/>
        </p:nvCxnSpPr>
        <p:spPr>
          <a:xfrm rot="10800000">
            <a:off x="5239887" y="1977355"/>
            <a:ext cx="6561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3" name="Google Shape;603;p45"/>
          <p:cNvCxnSpPr/>
          <p:nvPr/>
        </p:nvCxnSpPr>
        <p:spPr>
          <a:xfrm rot="10800000">
            <a:off x="5756410" y="2662693"/>
            <a:ext cx="34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4" name="Google Shape;604;p45"/>
          <p:cNvCxnSpPr/>
          <p:nvPr/>
        </p:nvCxnSpPr>
        <p:spPr>
          <a:xfrm rot="10800000">
            <a:off x="5594200" y="3659988"/>
            <a:ext cx="539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05" name="Google Shape;605;p45"/>
          <p:cNvGrpSpPr/>
          <p:nvPr/>
        </p:nvGrpSpPr>
        <p:grpSpPr>
          <a:xfrm>
            <a:off x="3399431" y="1785152"/>
            <a:ext cx="2463948" cy="2380618"/>
            <a:chOff x="3399431" y="1632752"/>
            <a:chExt cx="2463948" cy="2380618"/>
          </a:xfrm>
        </p:grpSpPr>
        <p:sp>
          <p:nvSpPr>
            <p:cNvPr id="606" name="Google Shape;606;p45"/>
            <p:cNvSpPr/>
            <p:nvPr/>
          </p:nvSpPr>
          <p:spPr>
            <a:xfrm>
              <a:off x="4693815" y="1634288"/>
              <a:ext cx="859535" cy="858126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5"/>
            <p:cNvSpPr/>
            <p:nvPr/>
          </p:nvSpPr>
          <p:spPr>
            <a:xfrm>
              <a:off x="5072837" y="2135299"/>
              <a:ext cx="790541" cy="1050514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5"/>
            <p:cNvSpPr/>
            <p:nvPr/>
          </p:nvSpPr>
          <p:spPr>
            <a:xfrm>
              <a:off x="3468553" y="2843421"/>
              <a:ext cx="875663" cy="1019665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4095905" y="3294382"/>
              <a:ext cx="982929" cy="718988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4840764" y="3003555"/>
              <a:ext cx="931472" cy="888847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3399431" y="2086785"/>
              <a:ext cx="817040" cy="933010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5"/>
            <p:cNvSpPr/>
            <p:nvPr/>
          </p:nvSpPr>
          <p:spPr>
            <a:xfrm>
              <a:off x="3741843" y="1632752"/>
              <a:ext cx="1060754" cy="818446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13" name="Google Shape;613;p45"/>
          <p:cNvSpPr txBox="1">
            <a:spLocks noGrp="1"/>
          </p:cNvSpPr>
          <p:nvPr>
            <p:ph type="title"/>
          </p:nvPr>
        </p:nvSpPr>
        <p:spPr>
          <a:xfrm>
            <a:off x="139134" y="535815"/>
            <a:ext cx="86745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Possible reasons for malfunction of the label</a:t>
            </a:r>
            <a:endParaRPr dirty="0"/>
          </a:p>
        </p:txBody>
      </p:sp>
      <p:sp>
        <p:nvSpPr>
          <p:cNvPr id="614" name="Google Shape;614;p45"/>
          <p:cNvSpPr/>
          <p:nvPr/>
        </p:nvSpPr>
        <p:spPr>
          <a:xfrm>
            <a:off x="4942702" y="2034500"/>
            <a:ext cx="361754" cy="362514"/>
          </a:xfrm>
          <a:custGeom>
            <a:avLst/>
            <a:gdLst/>
            <a:ahLst/>
            <a:cxnLst/>
            <a:rect l="l" t="t" r="r" b="b"/>
            <a:pathLst>
              <a:path w="11419" h="11443" extrusionOk="0">
                <a:moveTo>
                  <a:pt x="4644" y="3560"/>
                </a:moveTo>
                <a:lnTo>
                  <a:pt x="4727" y="3655"/>
                </a:lnTo>
                <a:lnTo>
                  <a:pt x="4132" y="4263"/>
                </a:lnTo>
                <a:cubicBezTo>
                  <a:pt x="3989" y="4084"/>
                  <a:pt x="3965" y="3834"/>
                  <a:pt x="4108" y="3655"/>
                </a:cubicBezTo>
                <a:lnTo>
                  <a:pt x="4120" y="3655"/>
                </a:lnTo>
                <a:cubicBezTo>
                  <a:pt x="4298" y="3655"/>
                  <a:pt x="4465" y="3620"/>
                  <a:pt x="4644" y="3560"/>
                </a:cubicBezTo>
                <a:close/>
                <a:moveTo>
                  <a:pt x="8751" y="5739"/>
                </a:moveTo>
                <a:lnTo>
                  <a:pt x="8918" y="5906"/>
                </a:lnTo>
                <a:cubicBezTo>
                  <a:pt x="8944" y="5932"/>
                  <a:pt x="8994" y="5951"/>
                  <a:pt x="9043" y="5951"/>
                </a:cubicBezTo>
                <a:cubicBezTo>
                  <a:pt x="9061" y="5951"/>
                  <a:pt x="9080" y="5948"/>
                  <a:pt x="9097" y="5941"/>
                </a:cubicBezTo>
                <a:cubicBezTo>
                  <a:pt x="9275" y="5894"/>
                  <a:pt x="9430" y="5858"/>
                  <a:pt x="9597" y="5846"/>
                </a:cubicBezTo>
                <a:lnTo>
                  <a:pt x="9704" y="5858"/>
                </a:lnTo>
                <a:cubicBezTo>
                  <a:pt x="10478" y="5918"/>
                  <a:pt x="11073" y="6561"/>
                  <a:pt x="11073" y="7335"/>
                </a:cubicBezTo>
                <a:cubicBezTo>
                  <a:pt x="11085" y="7454"/>
                  <a:pt x="11073" y="7585"/>
                  <a:pt x="11025" y="7716"/>
                </a:cubicBezTo>
                <a:lnTo>
                  <a:pt x="10121" y="6811"/>
                </a:lnTo>
                <a:cubicBezTo>
                  <a:pt x="10061" y="6739"/>
                  <a:pt x="9966" y="6692"/>
                  <a:pt x="9870" y="6644"/>
                </a:cubicBezTo>
                <a:cubicBezTo>
                  <a:pt x="9787" y="6620"/>
                  <a:pt x="9704" y="6608"/>
                  <a:pt x="9609" y="6608"/>
                </a:cubicBezTo>
                <a:cubicBezTo>
                  <a:pt x="9418" y="6608"/>
                  <a:pt x="9239" y="6680"/>
                  <a:pt x="9108" y="6811"/>
                </a:cubicBezTo>
                <a:cubicBezTo>
                  <a:pt x="8918" y="7001"/>
                  <a:pt x="8858" y="7299"/>
                  <a:pt x="8942" y="7573"/>
                </a:cubicBezTo>
                <a:cubicBezTo>
                  <a:pt x="8978" y="7680"/>
                  <a:pt x="9037" y="7763"/>
                  <a:pt x="9108" y="7823"/>
                </a:cubicBezTo>
                <a:lnTo>
                  <a:pt x="10013" y="8728"/>
                </a:lnTo>
                <a:cubicBezTo>
                  <a:pt x="9882" y="8775"/>
                  <a:pt x="9751" y="8787"/>
                  <a:pt x="9609" y="8787"/>
                </a:cubicBezTo>
                <a:cubicBezTo>
                  <a:pt x="8835" y="8787"/>
                  <a:pt x="8204" y="8180"/>
                  <a:pt x="8156" y="7418"/>
                </a:cubicBezTo>
                <a:lnTo>
                  <a:pt x="8144" y="7323"/>
                </a:lnTo>
                <a:cubicBezTo>
                  <a:pt x="8144" y="7156"/>
                  <a:pt x="8168" y="6977"/>
                  <a:pt x="8227" y="6811"/>
                </a:cubicBezTo>
                <a:cubicBezTo>
                  <a:pt x="8263" y="6751"/>
                  <a:pt x="8239" y="6680"/>
                  <a:pt x="8180" y="6632"/>
                </a:cubicBezTo>
                <a:lnTo>
                  <a:pt x="8025" y="6465"/>
                </a:lnTo>
                <a:lnTo>
                  <a:pt x="8751" y="5739"/>
                </a:lnTo>
                <a:close/>
                <a:moveTo>
                  <a:pt x="2393" y="6537"/>
                </a:moveTo>
                <a:lnTo>
                  <a:pt x="2751" y="6894"/>
                </a:lnTo>
                <a:lnTo>
                  <a:pt x="4632" y="8775"/>
                </a:lnTo>
                <a:lnTo>
                  <a:pt x="4894" y="9037"/>
                </a:lnTo>
                <a:lnTo>
                  <a:pt x="4358" y="9573"/>
                </a:lnTo>
                <a:lnTo>
                  <a:pt x="1858" y="7084"/>
                </a:lnTo>
                <a:lnTo>
                  <a:pt x="2393" y="6537"/>
                </a:lnTo>
                <a:close/>
                <a:moveTo>
                  <a:pt x="4155" y="0"/>
                </a:moveTo>
                <a:cubicBezTo>
                  <a:pt x="3882" y="0"/>
                  <a:pt x="3632" y="60"/>
                  <a:pt x="3382" y="179"/>
                </a:cubicBezTo>
                <a:cubicBezTo>
                  <a:pt x="3334" y="203"/>
                  <a:pt x="3286" y="250"/>
                  <a:pt x="3286" y="298"/>
                </a:cubicBezTo>
                <a:cubicBezTo>
                  <a:pt x="3274" y="357"/>
                  <a:pt x="3298" y="393"/>
                  <a:pt x="3334" y="441"/>
                </a:cubicBezTo>
                <a:lnTo>
                  <a:pt x="4417" y="1524"/>
                </a:lnTo>
                <a:cubicBezTo>
                  <a:pt x="4453" y="1560"/>
                  <a:pt x="4477" y="1608"/>
                  <a:pt x="4513" y="1667"/>
                </a:cubicBezTo>
                <a:cubicBezTo>
                  <a:pt x="4548" y="1810"/>
                  <a:pt x="4525" y="1965"/>
                  <a:pt x="4417" y="2060"/>
                </a:cubicBezTo>
                <a:cubicBezTo>
                  <a:pt x="4346" y="2143"/>
                  <a:pt x="4251" y="2167"/>
                  <a:pt x="4155" y="2167"/>
                </a:cubicBezTo>
                <a:cubicBezTo>
                  <a:pt x="4108" y="2167"/>
                  <a:pt x="4060" y="2155"/>
                  <a:pt x="4013" y="2143"/>
                </a:cubicBezTo>
                <a:cubicBezTo>
                  <a:pt x="3953" y="2108"/>
                  <a:pt x="3917" y="2096"/>
                  <a:pt x="3882" y="2048"/>
                </a:cubicBezTo>
                <a:lnTo>
                  <a:pt x="2798" y="965"/>
                </a:lnTo>
                <a:cubicBezTo>
                  <a:pt x="2762" y="928"/>
                  <a:pt x="2725" y="913"/>
                  <a:pt x="2684" y="913"/>
                </a:cubicBezTo>
                <a:cubicBezTo>
                  <a:pt x="2671" y="913"/>
                  <a:pt x="2657" y="914"/>
                  <a:pt x="2643" y="917"/>
                </a:cubicBezTo>
                <a:cubicBezTo>
                  <a:pt x="2584" y="929"/>
                  <a:pt x="2548" y="965"/>
                  <a:pt x="2524" y="1012"/>
                </a:cubicBezTo>
                <a:cubicBezTo>
                  <a:pt x="2405" y="1262"/>
                  <a:pt x="2346" y="1512"/>
                  <a:pt x="2346" y="1786"/>
                </a:cubicBezTo>
                <a:cubicBezTo>
                  <a:pt x="2346" y="2239"/>
                  <a:pt x="2524" y="2679"/>
                  <a:pt x="2846" y="3013"/>
                </a:cubicBezTo>
                <a:cubicBezTo>
                  <a:pt x="3096" y="3286"/>
                  <a:pt x="3417" y="3465"/>
                  <a:pt x="3798" y="3548"/>
                </a:cubicBezTo>
                <a:cubicBezTo>
                  <a:pt x="3655" y="3846"/>
                  <a:pt x="3715" y="4203"/>
                  <a:pt x="3941" y="4465"/>
                </a:cubicBezTo>
                <a:lnTo>
                  <a:pt x="3560" y="4846"/>
                </a:lnTo>
                <a:cubicBezTo>
                  <a:pt x="3405" y="5001"/>
                  <a:pt x="3334" y="5191"/>
                  <a:pt x="3334" y="5394"/>
                </a:cubicBezTo>
                <a:cubicBezTo>
                  <a:pt x="3334" y="5596"/>
                  <a:pt x="3405" y="5775"/>
                  <a:pt x="3524" y="5906"/>
                </a:cubicBezTo>
                <a:lnTo>
                  <a:pt x="2917" y="6513"/>
                </a:lnTo>
                <a:lnTo>
                  <a:pt x="2560" y="6156"/>
                </a:lnTo>
                <a:cubicBezTo>
                  <a:pt x="2530" y="6126"/>
                  <a:pt x="2486" y="6111"/>
                  <a:pt x="2441" y="6111"/>
                </a:cubicBezTo>
                <a:cubicBezTo>
                  <a:pt x="2396" y="6111"/>
                  <a:pt x="2352" y="6126"/>
                  <a:pt x="2322" y="6156"/>
                </a:cubicBezTo>
                <a:lnTo>
                  <a:pt x="1417" y="7061"/>
                </a:lnTo>
                <a:lnTo>
                  <a:pt x="60" y="8418"/>
                </a:lnTo>
                <a:cubicBezTo>
                  <a:pt x="0" y="8478"/>
                  <a:pt x="0" y="8597"/>
                  <a:pt x="60" y="8656"/>
                </a:cubicBezTo>
                <a:lnTo>
                  <a:pt x="1096" y="9704"/>
                </a:lnTo>
                <a:cubicBezTo>
                  <a:pt x="1125" y="9734"/>
                  <a:pt x="1170" y="9748"/>
                  <a:pt x="1215" y="9748"/>
                </a:cubicBezTo>
                <a:cubicBezTo>
                  <a:pt x="1259" y="9748"/>
                  <a:pt x="1304" y="9734"/>
                  <a:pt x="1334" y="9704"/>
                </a:cubicBezTo>
                <a:cubicBezTo>
                  <a:pt x="1393" y="9644"/>
                  <a:pt x="1393" y="9525"/>
                  <a:pt x="1334" y="9466"/>
                </a:cubicBezTo>
                <a:lnTo>
                  <a:pt x="417" y="8537"/>
                </a:lnTo>
                <a:lnTo>
                  <a:pt x="1667" y="7287"/>
                </a:lnTo>
                <a:lnTo>
                  <a:pt x="4167" y="9787"/>
                </a:lnTo>
                <a:lnTo>
                  <a:pt x="2917" y="11037"/>
                </a:lnTo>
                <a:lnTo>
                  <a:pt x="1810" y="9942"/>
                </a:lnTo>
                <a:cubicBezTo>
                  <a:pt x="1780" y="9912"/>
                  <a:pt x="1736" y="9897"/>
                  <a:pt x="1691" y="9897"/>
                </a:cubicBezTo>
                <a:cubicBezTo>
                  <a:pt x="1646" y="9897"/>
                  <a:pt x="1602" y="9912"/>
                  <a:pt x="1572" y="9942"/>
                </a:cubicBezTo>
                <a:cubicBezTo>
                  <a:pt x="1512" y="10002"/>
                  <a:pt x="1512" y="10121"/>
                  <a:pt x="1572" y="10180"/>
                </a:cubicBezTo>
                <a:lnTo>
                  <a:pt x="2798" y="11395"/>
                </a:lnTo>
                <a:cubicBezTo>
                  <a:pt x="2822" y="11430"/>
                  <a:pt x="2870" y="11442"/>
                  <a:pt x="2917" y="11442"/>
                </a:cubicBezTo>
                <a:cubicBezTo>
                  <a:pt x="2965" y="11442"/>
                  <a:pt x="3001" y="11430"/>
                  <a:pt x="3036" y="11395"/>
                </a:cubicBezTo>
                <a:lnTo>
                  <a:pt x="4394" y="10037"/>
                </a:lnTo>
                <a:lnTo>
                  <a:pt x="5298" y="9132"/>
                </a:lnTo>
                <a:cubicBezTo>
                  <a:pt x="5322" y="9109"/>
                  <a:pt x="5346" y="9061"/>
                  <a:pt x="5346" y="9013"/>
                </a:cubicBezTo>
                <a:cubicBezTo>
                  <a:pt x="5346" y="8966"/>
                  <a:pt x="5322" y="8930"/>
                  <a:pt x="5298" y="8894"/>
                </a:cubicBezTo>
                <a:lnTo>
                  <a:pt x="5025" y="8632"/>
                </a:lnTo>
                <a:lnTo>
                  <a:pt x="5644" y="8013"/>
                </a:lnTo>
                <a:cubicBezTo>
                  <a:pt x="5770" y="8094"/>
                  <a:pt x="5916" y="8135"/>
                  <a:pt x="6062" y="8135"/>
                </a:cubicBezTo>
                <a:cubicBezTo>
                  <a:pt x="6217" y="8135"/>
                  <a:pt x="6372" y="8088"/>
                  <a:pt x="6501" y="7989"/>
                </a:cubicBezTo>
                <a:cubicBezTo>
                  <a:pt x="6572" y="7930"/>
                  <a:pt x="6596" y="7823"/>
                  <a:pt x="6537" y="7751"/>
                </a:cubicBezTo>
                <a:cubicBezTo>
                  <a:pt x="6500" y="7708"/>
                  <a:pt x="6446" y="7682"/>
                  <a:pt x="6393" y="7682"/>
                </a:cubicBezTo>
                <a:cubicBezTo>
                  <a:pt x="6360" y="7682"/>
                  <a:pt x="6326" y="7692"/>
                  <a:pt x="6299" y="7716"/>
                </a:cubicBezTo>
                <a:cubicBezTo>
                  <a:pt x="6220" y="7778"/>
                  <a:pt x="6131" y="7806"/>
                  <a:pt x="6041" y="7806"/>
                </a:cubicBezTo>
                <a:cubicBezTo>
                  <a:pt x="5927" y="7806"/>
                  <a:pt x="5814" y="7760"/>
                  <a:pt x="5727" y="7680"/>
                </a:cubicBezTo>
                <a:cubicBezTo>
                  <a:pt x="5703" y="7644"/>
                  <a:pt x="5656" y="7632"/>
                  <a:pt x="5608" y="7632"/>
                </a:cubicBezTo>
                <a:cubicBezTo>
                  <a:pt x="5560" y="7632"/>
                  <a:pt x="5525" y="7644"/>
                  <a:pt x="5489" y="7680"/>
                </a:cubicBezTo>
                <a:lnTo>
                  <a:pt x="4763" y="8406"/>
                </a:lnTo>
                <a:lnTo>
                  <a:pt x="3108" y="6799"/>
                </a:lnTo>
                <a:lnTo>
                  <a:pt x="3834" y="6072"/>
                </a:lnTo>
                <a:cubicBezTo>
                  <a:pt x="3894" y="6013"/>
                  <a:pt x="3894" y="5894"/>
                  <a:pt x="3834" y="5834"/>
                </a:cubicBezTo>
                <a:lnTo>
                  <a:pt x="3751" y="5739"/>
                </a:lnTo>
                <a:cubicBezTo>
                  <a:pt x="3655" y="5644"/>
                  <a:pt x="3620" y="5549"/>
                  <a:pt x="3620" y="5430"/>
                </a:cubicBezTo>
                <a:cubicBezTo>
                  <a:pt x="3620" y="5310"/>
                  <a:pt x="3655" y="5203"/>
                  <a:pt x="3751" y="5108"/>
                </a:cubicBezTo>
                <a:lnTo>
                  <a:pt x="4251" y="4608"/>
                </a:lnTo>
                <a:lnTo>
                  <a:pt x="5096" y="3763"/>
                </a:lnTo>
                <a:lnTo>
                  <a:pt x="6013" y="2846"/>
                </a:lnTo>
                <a:cubicBezTo>
                  <a:pt x="6025" y="2834"/>
                  <a:pt x="6037" y="2822"/>
                  <a:pt x="6049" y="2822"/>
                </a:cubicBezTo>
                <a:cubicBezTo>
                  <a:pt x="6106" y="2780"/>
                  <a:pt x="6170" y="2761"/>
                  <a:pt x="6233" y="2761"/>
                </a:cubicBezTo>
                <a:cubicBezTo>
                  <a:pt x="6314" y="2761"/>
                  <a:pt x="6393" y="2792"/>
                  <a:pt x="6453" y="2846"/>
                </a:cubicBezTo>
                <a:lnTo>
                  <a:pt x="6477" y="2870"/>
                </a:lnTo>
                <a:cubicBezTo>
                  <a:pt x="6572" y="2965"/>
                  <a:pt x="6596" y="3132"/>
                  <a:pt x="6501" y="3263"/>
                </a:cubicBezTo>
                <a:cubicBezTo>
                  <a:pt x="6489" y="3286"/>
                  <a:pt x="6477" y="3298"/>
                  <a:pt x="6477" y="3310"/>
                </a:cubicBezTo>
                <a:lnTo>
                  <a:pt x="5477" y="4310"/>
                </a:lnTo>
                <a:cubicBezTo>
                  <a:pt x="5418" y="4370"/>
                  <a:pt x="5418" y="4489"/>
                  <a:pt x="5477" y="4548"/>
                </a:cubicBezTo>
                <a:cubicBezTo>
                  <a:pt x="5501" y="4584"/>
                  <a:pt x="5549" y="4596"/>
                  <a:pt x="5596" y="4596"/>
                </a:cubicBezTo>
                <a:cubicBezTo>
                  <a:pt x="5644" y="4596"/>
                  <a:pt x="5679" y="4572"/>
                  <a:pt x="5715" y="4548"/>
                </a:cubicBezTo>
                <a:lnTo>
                  <a:pt x="6715" y="3548"/>
                </a:lnTo>
                <a:cubicBezTo>
                  <a:pt x="6727" y="3536"/>
                  <a:pt x="6739" y="3525"/>
                  <a:pt x="6751" y="3525"/>
                </a:cubicBezTo>
                <a:cubicBezTo>
                  <a:pt x="6805" y="3481"/>
                  <a:pt x="6872" y="3460"/>
                  <a:pt x="6939" y="3460"/>
                </a:cubicBezTo>
                <a:cubicBezTo>
                  <a:pt x="7018" y="3460"/>
                  <a:pt x="7098" y="3490"/>
                  <a:pt x="7156" y="3548"/>
                </a:cubicBezTo>
                <a:lnTo>
                  <a:pt x="7168" y="3560"/>
                </a:lnTo>
                <a:cubicBezTo>
                  <a:pt x="7275" y="3667"/>
                  <a:pt x="7287" y="3834"/>
                  <a:pt x="7203" y="3965"/>
                </a:cubicBezTo>
                <a:cubicBezTo>
                  <a:pt x="7192" y="3989"/>
                  <a:pt x="7192" y="4001"/>
                  <a:pt x="7168" y="4013"/>
                </a:cubicBezTo>
                <a:lnTo>
                  <a:pt x="6180" y="5013"/>
                </a:lnTo>
                <a:cubicBezTo>
                  <a:pt x="6120" y="5072"/>
                  <a:pt x="6120" y="5191"/>
                  <a:pt x="6180" y="5251"/>
                </a:cubicBezTo>
                <a:cubicBezTo>
                  <a:pt x="6203" y="5275"/>
                  <a:pt x="6251" y="5299"/>
                  <a:pt x="6299" y="5299"/>
                </a:cubicBezTo>
                <a:cubicBezTo>
                  <a:pt x="6334" y="5299"/>
                  <a:pt x="6382" y="5275"/>
                  <a:pt x="6418" y="5251"/>
                </a:cubicBezTo>
                <a:lnTo>
                  <a:pt x="7406" y="4251"/>
                </a:lnTo>
                <a:cubicBezTo>
                  <a:pt x="7430" y="4239"/>
                  <a:pt x="7442" y="4215"/>
                  <a:pt x="7454" y="4215"/>
                </a:cubicBezTo>
                <a:cubicBezTo>
                  <a:pt x="7506" y="4179"/>
                  <a:pt x="7569" y="4160"/>
                  <a:pt x="7633" y="4160"/>
                </a:cubicBezTo>
                <a:cubicBezTo>
                  <a:pt x="7715" y="4160"/>
                  <a:pt x="7798" y="4191"/>
                  <a:pt x="7858" y="4251"/>
                </a:cubicBezTo>
                <a:lnTo>
                  <a:pt x="7870" y="4263"/>
                </a:lnTo>
                <a:cubicBezTo>
                  <a:pt x="7977" y="4370"/>
                  <a:pt x="7989" y="4537"/>
                  <a:pt x="7906" y="4668"/>
                </a:cubicBezTo>
                <a:cubicBezTo>
                  <a:pt x="7882" y="4679"/>
                  <a:pt x="7882" y="4703"/>
                  <a:pt x="7870" y="4715"/>
                </a:cubicBezTo>
                <a:lnTo>
                  <a:pt x="6870" y="5715"/>
                </a:lnTo>
                <a:cubicBezTo>
                  <a:pt x="6811" y="5775"/>
                  <a:pt x="6811" y="5894"/>
                  <a:pt x="6870" y="5953"/>
                </a:cubicBezTo>
                <a:cubicBezTo>
                  <a:pt x="6906" y="5977"/>
                  <a:pt x="6953" y="5989"/>
                  <a:pt x="6989" y="5989"/>
                </a:cubicBezTo>
                <a:cubicBezTo>
                  <a:pt x="7037" y="5989"/>
                  <a:pt x="7084" y="5977"/>
                  <a:pt x="7108" y="5953"/>
                </a:cubicBezTo>
                <a:lnTo>
                  <a:pt x="8108" y="4953"/>
                </a:lnTo>
                <a:cubicBezTo>
                  <a:pt x="8120" y="4941"/>
                  <a:pt x="8144" y="4918"/>
                  <a:pt x="8156" y="4918"/>
                </a:cubicBezTo>
                <a:cubicBezTo>
                  <a:pt x="8208" y="4881"/>
                  <a:pt x="8272" y="4863"/>
                  <a:pt x="8335" y="4863"/>
                </a:cubicBezTo>
                <a:cubicBezTo>
                  <a:pt x="8418" y="4863"/>
                  <a:pt x="8501" y="4893"/>
                  <a:pt x="8561" y="4953"/>
                </a:cubicBezTo>
                <a:lnTo>
                  <a:pt x="8573" y="4965"/>
                </a:lnTo>
                <a:cubicBezTo>
                  <a:pt x="8680" y="5072"/>
                  <a:pt x="8692" y="5239"/>
                  <a:pt x="8597" y="5370"/>
                </a:cubicBezTo>
                <a:cubicBezTo>
                  <a:pt x="8585" y="5382"/>
                  <a:pt x="8573" y="5394"/>
                  <a:pt x="8573" y="5418"/>
                </a:cubicBezTo>
                <a:lnTo>
                  <a:pt x="6715" y="7275"/>
                </a:lnTo>
                <a:cubicBezTo>
                  <a:pt x="6656" y="7335"/>
                  <a:pt x="6656" y="7454"/>
                  <a:pt x="6715" y="7513"/>
                </a:cubicBezTo>
                <a:cubicBezTo>
                  <a:pt x="6739" y="7537"/>
                  <a:pt x="6787" y="7561"/>
                  <a:pt x="6834" y="7561"/>
                </a:cubicBezTo>
                <a:cubicBezTo>
                  <a:pt x="6870" y="7561"/>
                  <a:pt x="6918" y="7537"/>
                  <a:pt x="6953" y="7513"/>
                </a:cubicBezTo>
                <a:lnTo>
                  <a:pt x="7787" y="6680"/>
                </a:lnTo>
                <a:lnTo>
                  <a:pt x="7870" y="6763"/>
                </a:lnTo>
                <a:cubicBezTo>
                  <a:pt x="7811" y="6942"/>
                  <a:pt x="7787" y="7120"/>
                  <a:pt x="7787" y="7287"/>
                </a:cubicBezTo>
                <a:lnTo>
                  <a:pt x="7787" y="7299"/>
                </a:lnTo>
                <a:lnTo>
                  <a:pt x="7799" y="7406"/>
                </a:lnTo>
                <a:cubicBezTo>
                  <a:pt x="7823" y="7870"/>
                  <a:pt x="8037" y="8287"/>
                  <a:pt x="8358" y="8597"/>
                </a:cubicBezTo>
                <a:cubicBezTo>
                  <a:pt x="8692" y="8906"/>
                  <a:pt x="9132" y="9085"/>
                  <a:pt x="9597" y="9085"/>
                </a:cubicBezTo>
                <a:cubicBezTo>
                  <a:pt x="9870" y="9085"/>
                  <a:pt x="10121" y="9025"/>
                  <a:pt x="10371" y="8906"/>
                </a:cubicBezTo>
                <a:cubicBezTo>
                  <a:pt x="10418" y="8882"/>
                  <a:pt x="10466" y="8835"/>
                  <a:pt x="10466" y="8787"/>
                </a:cubicBezTo>
                <a:cubicBezTo>
                  <a:pt x="10478" y="8728"/>
                  <a:pt x="10442" y="8692"/>
                  <a:pt x="10418" y="8644"/>
                </a:cubicBezTo>
                <a:lnTo>
                  <a:pt x="9335" y="7537"/>
                </a:lnTo>
                <a:cubicBezTo>
                  <a:pt x="9287" y="7501"/>
                  <a:pt x="9251" y="7454"/>
                  <a:pt x="9251" y="7406"/>
                </a:cubicBezTo>
                <a:cubicBezTo>
                  <a:pt x="9192" y="7263"/>
                  <a:pt x="9239" y="7108"/>
                  <a:pt x="9347" y="7001"/>
                </a:cubicBezTo>
                <a:cubicBezTo>
                  <a:pt x="9418" y="6930"/>
                  <a:pt x="9513" y="6882"/>
                  <a:pt x="9609" y="6882"/>
                </a:cubicBezTo>
                <a:cubicBezTo>
                  <a:pt x="9656" y="6882"/>
                  <a:pt x="9704" y="6906"/>
                  <a:pt x="9751" y="6918"/>
                </a:cubicBezTo>
                <a:cubicBezTo>
                  <a:pt x="9811" y="6942"/>
                  <a:pt x="9847" y="6965"/>
                  <a:pt x="9882" y="7001"/>
                </a:cubicBezTo>
                <a:lnTo>
                  <a:pt x="10966" y="8097"/>
                </a:lnTo>
                <a:cubicBezTo>
                  <a:pt x="11000" y="8122"/>
                  <a:pt x="11034" y="8142"/>
                  <a:pt x="11073" y="8142"/>
                </a:cubicBezTo>
                <a:cubicBezTo>
                  <a:pt x="11088" y="8142"/>
                  <a:pt x="11104" y="8139"/>
                  <a:pt x="11121" y="8132"/>
                </a:cubicBezTo>
                <a:cubicBezTo>
                  <a:pt x="11180" y="8120"/>
                  <a:pt x="11216" y="8097"/>
                  <a:pt x="11240" y="8049"/>
                </a:cubicBezTo>
                <a:cubicBezTo>
                  <a:pt x="11359" y="7799"/>
                  <a:pt x="11418" y="7537"/>
                  <a:pt x="11418" y="7275"/>
                </a:cubicBezTo>
                <a:cubicBezTo>
                  <a:pt x="11418" y="6858"/>
                  <a:pt x="11252" y="6430"/>
                  <a:pt x="10918" y="6084"/>
                </a:cubicBezTo>
                <a:cubicBezTo>
                  <a:pt x="10609" y="5751"/>
                  <a:pt x="10180" y="5549"/>
                  <a:pt x="9728" y="5513"/>
                </a:cubicBezTo>
                <a:lnTo>
                  <a:pt x="9632" y="5501"/>
                </a:lnTo>
                <a:lnTo>
                  <a:pt x="9609" y="5501"/>
                </a:lnTo>
                <a:cubicBezTo>
                  <a:pt x="9454" y="5501"/>
                  <a:pt x="9275" y="5537"/>
                  <a:pt x="9097" y="5596"/>
                </a:cubicBezTo>
                <a:lnTo>
                  <a:pt x="8954" y="5453"/>
                </a:lnTo>
                <a:cubicBezTo>
                  <a:pt x="9049" y="5215"/>
                  <a:pt x="9001" y="4953"/>
                  <a:pt x="8811" y="4763"/>
                </a:cubicBezTo>
                <a:lnTo>
                  <a:pt x="8799" y="4739"/>
                </a:lnTo>
                <a:cubicBezTo>
                  <a:pt x="8656" y="4608"/>
                  <a:pt x="8477" y="4548"/>
                  <a:pt x="8299" y="4548"/>
                </a:cubicBezTo>
                <a:cubicBezTo>
                  <a:pt x="8323" y="4370"/>
                  <a:pt x="8239" y="4191"/>
                  <a:pt x="8108" y="4060"/>
                </a:cubicBezTo>
                <a:lnTo>
                  <a:pt x="8096" y="4048"/>
                </a:lnTo>
                <a:cubicBezTo>
                  <a:pt x="7965" y="3906"/>
                  <a:pt x="7775" y="3846"/>
                  <a:pt x="7596" y="3846"/>
                </a:cubicBezTo>
                <a:cubicBezTo>
                  <a:pt x="7620" y="3667"/>
                  <a:pt x="7537" y="3489"/>
                  <a:pt x="7406" y="3358"/>
                </a:cubicBezTo>
                <a:lnTo>
                  <a:pt x="7394" y="3346"/>
                </a:lnTo>
                <a:cubicBezTo>
                  <a:pt x="7263" y="3215"/>
                  <a:pt x="7084" y="3155"/>
                  <a:pt x="6906" y="3155"/>
                </a:cubicBezTo>
                <a:cubicBezTo>
                  <a:pt x="6918" y="2977"/>
                  <a:pt x="6846" y="2798"/>
                  <a:pt x="6703" y="2655"/>
                </a:cubicBezTo>
                <a:lnTo>
                  <a:pt x="6692" y="2643"/>
                </a:lnTo>
                <a:cubicBezTo>
                  <a:pt x="6565" y="2516"/>
                  <a:pt x="6400" y="2453"/>
                  <a:pt x="6235" y="2453"/>
                </a:cubicBezTo>
                <a:cubicBezTo>
                  <a:pt x="6152" y="2453"/>
                  <a:pt x="6068" y="2469"/>
                  <a:pt x="5989" y="2501"/>
                </a:cubicBezTo>
                <a:lnTo>
                  <a:pt x="5858" y="2358"/>
                </a:lnTo>
                <a:cubicBezTo>
                  <a:pt x="5918" y="2179"/>
                  <a:pt x="5953" y="2001"/>
                  <a:pt x="5953" y="1846"/>
                </a:cubicBezTo>
                <a:lnTo>
                  <a:pt x="5953" y="1822"/>
                </a:lnTo>
                <a:lnTo>
                  <a:pt x="5930" y="1727"/>
                </a:lnTo>
                <a:cubicBezTo>
                  <a:pt x="5918" y="1465"/>
                  <a:pt x="5846" y="1215"/>
                  <a:pt x="5727" y="988"/>
                </a:cubicBezTo>
                <a:cubicBezTo>
                  <a:pt x="5693" y="937"/>
                  <a:pt x="5628" y="898"/>
                  <a:pt x="5567" y="898"/>
                </a:cubicBezTo>
                <a:cubicBezTo>
                  <a:pt x="5544" y="898"/>
                  <a:pt x="5521" y="904"/>
                  <a:pt x="5501" y="917"/>
                </a:cubicBezTo>
                <a:cubicBezTo>
                  <a:pt x="5429" y="965"/>
                  <a:pt x="5382" y="1072"/>
                  <a:pt x="5429" y="1143"/>
                </a:cubicBezTo>
                <a:cubicBezTo>
                  <a:pt x="5537" y="1334"/>
                  <a:pt x="5596" y="1524"/>
                  <a:pt x="5608" y="1739"/>
                </a:cubicBezTo>
                <a:lnTo>
                  <a:pt x="5620" y="1846"/>
                </a:lnTo>
                <a:cubicBezTo>
                  <a:pt x="5620" y="2001"/>
                  <a:pt x="5596" y="2167"/>
                  <a:pt x="5513" y="2346"/>
                </a:cubicBezTo>
                <a:cubicBezTo>
                  <a:pt x="5489" y="2405"/>
                  <a:pt x="5513" y="2477"/>
                  <a:pt x="5560" y="2524"/>
                </a:cubicBezTo>
                <a:lnTo>
                  <a:pt x="5727" y="2691"/>
                </a:lnTo>
                <a:lnTo>
                  <a:pt x="5001" y="3417"/>
                </a:lnTo>
                <a:lnTo>
                  <a:pt x="4834" y="3251"/>
                </a:lnTo>
                <a:cubicBezTo>
                  <a:pt x="4800" y="3225"/>
                  <a:pt x="4753" y="3205"/>
                  <a:pt x="4707" y="3205"/>
                </a:cubicBezTo>
                <a:cubicBezTo>
                  <a:pt x="4690" y="3205"/>
                  <a:pt x="4672" y="3208"/>
                  <a:pt x="4656" y="3215"/>
                </a:cubicBezTo>
                <a:cubicBezTo>
                  <a:pt x="4477" y="3274"/>
                  <a:pt x="4310" y="3298"/>
                  <a:pt x="4155" y="3298"/>
                </a:cubicBezTo>
                <a:lnTo>
                  <a:pt x="4048" y="3286"/>
                </a:lnTo>
                <a:cubicBezTo>
                  <a:pt x="3274" y="3227"/>
                  <a:pt x="2679" y="2584"/>
                  <a:pt x="2679" y="1822"/>
                </a:cubicBezTo>
                <a:cubicBezTo>
                  <a:pt x="2679" y="1691"/>
                  <a:pt x="2691" y="1560"/>
                  <a:pt x="2739" y="1429"/>
                </a:cubicBezTo>
                <a:lnTo>
                  <a:pt x="3644" y="2334"/>
                </a:lnTo>
                <a:cubicBezTo>
                  <a:pt x="3703" y="2405"/>
                  <a:pt x="3798" y="2453"/>
                  <a:pt x="3894" y="2501"/>
                </a:cubicBezTo>
                <a:cubicBezTo>
                  <a:pt x="3989" y="2524"/>
                  <a:pt x="4060" y="2536"/>
                  <a:pt x="4155" y="2536"/>
                </a:cubicBezTo>
                <a:cubicBezTo>
                  <a:pt x="4346" y="2536"/>
                  <a:pt x="4525" y="2465"/>
                  <a:pt x="4656" y="2334"/>
                </a:cubicBezTo>
                <a:cubicBezTo>
                  <a:pt x="4846" y="2143"/>
                  <a:pt x="4929" y="1846"/>
                  <a:pt x="4822" y="1572"/>
                </a:cubicBezTo>
                <a:lnTo>
                  <a:pt x="4822" y="1560"/>
                </a:lnTo>
                <a:cubicBezTo>
                  <a:pt x="4787" y="1489"/>
                  <a:pt x="4751" y="1393"/>
                  <a:pt x="4656" y="1310"/>
                </a:cubicBezTo>
                <a:lnTo>
                  <a:pt x="3751" y="393"/>
                </a:lnTo>
                <a:cubicBezTo>
                  <a:pt x="3882" y="357"/>
                  <a:pt x="4013" y="334"/>
                  <a:pt x="4144" y="334"/>
                </a:cubicBezTo>
                <a:cubicBezTo>
                  <a:pt x="4489" y="334"/>
                  <a:pt x="4798" y="441"/>
                  <a:pt x="5060" y="655"/>
                </a:cubicBezTo>
                <a:cubicBezTo>
                  <a:pt x="5088" y="678"/>
                  <a:pt x="5121" y="689"/>
                  <a:pt x="5155" y="689"/>
                </a:cubicBezTo>
                <a:cubicBezTo>
                  <a:pt x="5208" y="689"/>
                  <a:pt x="5262" y="663"/>
                  <a:pt x="5298" y="619"/>
                </a:cubicBezTo>
                <a:cubicBezTo>
                  <a:pt x="5358" y="548"/>
                  <a:pt x="5346" y="441"/>
                  <a:pt x="5263" y="381"/>
                </a:cubicBezTo>
                <a:cubicBezTo>
                  <a:pt x="4941" y="131"/>
                  <a:pt x="4548" y="0"/>
                  <a:pt x="41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45"/>
          <p:cNvGrpSpPr/>
          <p:nvPr/>
        </p:nvGrpSpPr>
        <p:grpSpPr>
          <a:xfrm>
            <a:off x="4391220" y="3614557"/>
            <a:ext cx="209107" cy="383442"/>
            <a:chOff x="4391220" y="3462157"/>
            <a:chExt cx="209107" cy="383442"/>
          </a:xfrm>
        </p:grpSpPr>
        <p:sp>
          <p:nvSpPr>
            <p:cNvPr id="616" name="Google Shape;616;p45"/>
            <p:cNvSpPr/>
            <p:nvPr/>
          </p:nvSpPr>
          <p:spPr>
            <a:xfrm>
              <a:off x="4391220" y="3462157"/>
              <a:ext cx="207963" cy="117652"/>
            </a:xfrm>
            <a:custGeom>
              <a:avLst/>
              <a:gdLst/>
              <a:ahLst/>
              <a:cxnLst/>
              <a:rect l="l" t="t" r="r" b="b"/>
              <a:pathLst>
                <a:path w="6549" h="3705" extrusionOk="0">
                  <a:moveTo>
                    <a:pt x="3270" y="1"/>
                  </a:moveTo>
                  <a:cubicBezTo>
                    <a:pt x="3116" y="1"/>
                    <a:pt x="3003" y="73"/>
                    <a:pt x="3024" y="216"/>
                  </a:cubicBezTo>
                  <a:cubicBezTo>
                    <a:pt x="3035" y="314"/>
                    <a:pt x="3116" y="372"/>
                    <a:pt x="3212" y="372"/>
                  </a:cubicBezTo>
                  <a:cubicBezTo>
                    <a:pt x="3221" y="372"/>
                    <a:pt x="3230" y="371"/>
                    <a:pt x="3239" y="370"/>
                  </a:cubicBezTo>
                  <a:cubicBezTo>
                    <a:pt x="3257" y="367"/>
                    <a:pt x="3275" y="365"/>
                    <a:pt x="3293" y="365"/>
                  </a:cubicBezTo>
                  <a:cubicBezTo>
                    <a:pt x="3448" y="365"/>
                    <a:pt x="3572" y="497"/>
                    <a:pt x="3572" y="668"/>
                  </a:cubicBezTo>
                  <a:lnTo>
                    <a:pt x="3572" y="763"/>
                  </a:lnTo>
                  <a:lnTo>
                    <a:pt x="2977" y="763"/>
                  </a:lnTo>
                  <a:lnTo>
                    <a:pt x="2977" y="704"/>
                  </a:lnTo>
                  <a:cubicBezTo>
                    <a:pt x="2977" y="609"/>
                    <a:pt x="2905" y="525"/>
                    <a:pt x="2798" y="525"/>
                  </a:cubicBezTo>
                  <a:cubicBezTo>
                    <a:pt x="2691" y="525"/>
                    <a:pt x="2619" y="609"/>
                    <a:pt x="2619" y="704"/>
                  </a:cubicBezTo>
                  <a:lnTo>
                    <a:pt x="2619" y="763"/>
                  </a:lnTo>
                  <a:lnTo>
                    <a:pt x="1524" y="763"/>
                  </a:lnTo>
                  <a:cubicBezTo>
                    <a:pt x="1417" y="763"/>
                    <a:pt x="1345" y="847"/>
                    <a:pt x="1345" y="942"/>
                  </a:cubicBezTo>
                  <a:cubicBezTo>
                    <a:pt x="1345" y="1049"/>
                    <a:pt x="1417" y="1120"/>
                    <a:pt x="1524" y="1120"/>
                  </a:cubicBezTo>
                  <a:lnTo>
                    <a:pt x="6072" y="1120"/>
                  </a:lnTo>
                  <a:cubicBezTo>
                    <a:pt x="6132" y="1120"/>
                    <a:pt x="6191" y="1180"/>
                    <a:pt x="6191" y="1240"/>
                  </a:cubicBezTo>
                  <a:lnTo>
                    <a:pt x="6191" y="1644"/>
                  </a:lnTo>
                  <a:cubicBezTo>
                    <a:pt x="6191" y="1704"/>
                    <a:pt x="6132" y="1763"/>
                    <a:pt x="6072" y="1763"/>
                  </a:cubicBezTo>
                  <a:lnTo>
                    <a:pt x="476" y="1763"/>
                  </a:lnTo>
                  <a:cubicBezTo>
                    <a:pt x="417" y="1763"/>
                    <a:pt x="357" y="1704"/>
                    <a:pt x="357" y="1644"/>
                  </a:cubicBezTo>
                  <a:lnTo>
                    <a:pt x="357" y="1240"/>
                  </a:lnTo>
                  <a:cubicBezTo>
                    <a:pt x="357" y="1180"/>
                    <a:pt x="417" y="1120"/>
                    <a:pt x="476" y="1120"/>
                  </a:cubicBezTo>
                  <a:lnTo>
                    <a:pt x="810" y="1120"/>
                  </a:lnTo>
                  <a:cubicBezTo>
                    <a:pt x="917" y="1120"/>
                    <a:pt x="988" y="1049"/>
                    <a:pt x="988" y="942"/>
                  </a:cubicBezTo>
                  <a:cubicBezTo>
                    <a:pt x="988" y="847"/>
                    <a:pt x="917" y="763"/>
                    <a:pt x="810" y="763"/>
                  </a:cubicBezTo>
                  <a:lnTo>
                    <a:pt x="476" y="763"/>
                  </a:lnTo>
                  <a:cubicBezTo>
                    <a:pt x="214" y="763"/>
                    <a:pt x="0" y="978"/>
                    <a:pt x="0" y="1240"/>
                  </a:cubicBezTo>
                  <a:lnTo>
                    <a:pt x="0" y="1644"/>
                  </a:lnTo>
                  <a:cubicBezTo>
                    <a:pt x="0" y="1918"/>
                    <a:pt x="214" y="2121"/>
                    <a:pt x="476" y="2121"/>
                  </a:cubicBezTo>
                  <a:lnTo>
                    <a:pt x="607" y="2121"/>
                  </a:lnTo>
                  <a:lnTo>
                    <a:pt x="607" y="3526"/>
                  </a:lnTo>
                  <a:cubicBezTo>
                    <a:pt x="607" y="3621"/>
                    <a:pt x="691" y="3704"/>
                    <a:pt x="798" y="3704"/>
                  </a:cubicBezTo>
                  <a:cubicBezTo>
                    <a:pt x="893" y="3704"/>
                    <a:pt x="976" y="3621"/>
                    <a:pt x="976" y="3526"/>
                  </a:cubicBezTo>
                  <a:lnTo>
                    <a:pt x="976" y="2121"/>
                  </a:lnTo>
                  <a:lnTo>
                    <a:pt x="5584" y="2121"/>
                  </a:lnTo>
                  <a:lnTo>
                    <a:pt x="5584" y="2573"/>
                  </a:lnTo>
                  <a:cubicBezTo>
                    <a:pt x="5584" y="2668"/>
                    <a:pt x="5656" y="2752"/>
                    <a:pt x="5763" y="2752"/>
                  </a:cubicBezTo>
                  <a:cubicBezTo>
                    <a:pt x="5870" y="2752"/>
                    <a:pt x="5941" y="2668"/>
                    <a:pt x="5941" y="2573"/>
                  </a:cubicBezTo>
                  <a:lnTo>
                    <a:pt x="5941" y="2121"/>
                  </a:lnTo>
                  <a:lnTo>
                    <a:pt x="6072" y="2121"/>
                  </a:lnTo>
                  <a:cubicBezTo>
                    <a:pt x="6346" y="2121"/>
                    <a:pt x="6549" y="1918"/>
                    <a:pt x="6549" y="1644"/>
                  </a:cubicBezTo>
                  <a:lnTo>
                    <a:pt x="6549" y="1240"/>
                  </a:lnTo>
                  <a:cubicBezTo>
                    <a:pt x="6549" y="978"/>
                    <a:pt x="6346" y="763"/>
                    <a:pt x="6072" y="763"/>
                  </a:cubicBezTo>
                  <a:lnTo>
                    <a:pt x="3929" y="763"/>
                  </a:lnTo>
                  <a:lnTo>
                    <a:pt x="3929" y="668"/>
                  </a:lnTo>
                  <a:cubicBezTo>
                    <a:pt x="3929" y="221"/>
                    <a:pt x="3539" y="1"/>
                    <a:pt x="3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5"/>
            <p:cNvSpPr/>
            <p:nvPr/>
          </p:nvSpPr>
          <p:spPr>
            <a:xfrm>
              <a:off x="4391220" y="3560121"/>
              <a:ext cx="209107" cy="285477"/>
            </a:xfrm>
            <a:custGeom>
              <a:avLst/>
              <a:gdLst/>
              <a:ahLst/>
              <a:cxnLst/>
              <a:rect l="l" t="t" r="r" b="b"/>
              <a:pathLst>
                <a:path w="6585" h="8990" extrusionOk="0">
                  <a:moveTo>
                    <a:pt x="3215" y="5120"/>
                  </a:moveTo>
                  <a:cubicBezTo>
                    <a:pt x="2965" y="5655"/>
                    <a:pt x="2107" y="7477"/>
                    <a:pt x="1643" y="8442"/>
                  </a:cubicBezTo>
                  <a:cubicBezTo>
                    <a:pt x="1596" y="8537"/>
                    <a:pt x="1512" y="8572"/>
                    <a:pt x="1417" y="8572"/>
                  </a:cubicBezTo>
                  <a:cubicBezTo>
                    <a:pt x="1369" y="8572"/>
                    <a:pt x="1345" y="8561"/>
                    <a:pt x="1310" y="8549"/>
                  </a:cubicBezTo>
                  <a:cubicBezTo>
                    <a:pt x="1191" y="8489"/>
                    <a:pt x="1131" y="8334"/>
                    <a:pt x="1191" y="8215"/>
                  </a:cubicBezTo>
                  <a:lnTo>
                    <a:pt x="2667" y="5120"/>
                  </a:lnTo>
                  <a:close/>
                  <a:moveTo>
                    <a:pt x="3870" y="5120"/>
                  </a:moveTo>
                  <a:lnTo>
                    <a:pt x="5346" y="8215"/>
                  </a:lnTo>
                  <a:cubicBezTo>
                    <a:pt x="5406" y="8334"/>
                    <a:pt x="5358" y="8489"/>
                    <a:pt x="5227" y="8549"/>
                  </a:cubicBezTo>
                  <a:cubicBezTo>
                    <a:pt x="5203" y="8561"/>
                    <a:pt x="5155" y="8572"/>
                    <a:pt x="5120" y="8572"/>
                  </a:cubicBezTo>
                  <a:cubicBezTo>
                    <a:pt x="5036" y="8572"/>
                    <a:pt x="4941" y="8513"/>
                    <a:pt x="4905" y="8442"/>
                  </a:cubicBezTo>
                  <a:lnTo>
                    <a:pt x="3870" y="6287"/>
                  </a:lnTo>
                  <a:cubicBezTo>
                    <a:pt x="3870" y="6287"/>
                    <a:pt x="3489" y="5465"/>
                    <a:pt x="3477" y="5417"/>
                  </a:cubicBezTo>
                  <a:cubicBezTo>
                    <a:pt x="3572" y="5203"/>
                    <a:pt x="3608" y="5144"/>
                    <a:pt x="3608" y="5120"/>
                  </a:cubicBezTo>
                  <a:close/>
                  <a:moveTo>
                    <a:pt x="3274" y="5834"/>
                  </a:moveTo>
                  <a:lnTo>
                    <a:pt x="3536" y="6358"/>
                  </a:lnTo>
                  <a:lnTo>
                    <a:pt x="3536" y="8370"/>
                  </a:lnTo>
                  <a:cubicBezTo>
                    <a:pt x="3536" y="8501"/>
                    <a:pt x="3417" y="8620"/>
                    <a:pt x="3274" y="8620"/>
                  </a:cubicBezTo>
                  <a:cubicBezTo>
                    <a:pt x="3143" y="8620"/>
                    <a:pt x="3024" y="8501"/>
                    <a:pt x="3024" y="8370"/>
                  </a:cubicBezTo>
                  <a:lnTo>
                    <a:pt x="3024" y="6358"/>
                  </a:lnTo>
                  <a:lnTo>
                    <a:pt x="3274" y="5834"/>
                  </a:lnTo>
                  <a:close/>
                  <a:moveTo>
                    <a:pt x="5763" y="0"/>
                  </a:moveTo>
                  <a:cubicBezTo>
                    <a:pt x="5656" y="0"/>
                    <a:pt x="5584" y="71"/>
                    <a:pt x="5584" y="179"/>
                  </a:cubicBezTo>
                  <a:lnTo>
                    <a:pt x="5584" y="3774"/>
                  </a:lnTo>
                  <a:lnTo>
                    <a:pt x="976" y="3774"/>
                  </a:lnTo>
                  <a:lnTo>
                    <a:pt x="976" y="1131"/>
                  </a:lnTo>
                  <a:cubicBezTo>
                    <a:pt x="976" y="1024"/>
                    <a:pt x="893" y="953"/>
                    <a:pt x="798" y="953"/>
                  </a:cubicBezTo>
                  <a:cubicBezTo>
                    <a:pt x="691" y="953"/>
                    <a:pt x="607" y="1024"/>
                    <a:pt x="607" y="1131"/>
                  </a:cubicBezTo>
                  <a:lnTo>
                    <a:pt x="607" y="3774"/>
                  </a:lnTo>
                  <a:lnTo>
                    <a:pt x="476" y="3774"/>
                  </a:lnTo>
                  <a:cubicBezTo>
                    <a:pt x="214" y="3774"/>
                    <a:pt x="0" y="3977"/>
                    <a:pt x="0" y="4251"/>
                  </a:cubicBezTo>
                  <a:lnTo>
                    <a:pt x="0" y="4643"/>
                  </a:lnTo>
                  <a:cubicBezTo>
                    <a:pt x="0" y="4917"/>
                    <a:pt x="214" y="5120"/>
                    <a:pt x="476" y="5120"/>
                  </a:cubicBezTo>
                  <a:lnTo>
                    <a:pt x="2286" y="5120"/>
                  </a:lnTo>
                  <a:lnTo>
                    <a:pt x="881" y="8072"/>
                  </a:lnTo>
                  <a:cubicBezTo>
                    <a:pt x="738" y="8370"/>
                    <a:pt x="869" y="8739"/>
                    <a:pt x="1167" y="8870"/>
                  </a:cubicBezTo>
                  <a:cubicBezTo>
                    <a:pt x="1250" y="8918"/>
                    <a:pt x="1334" y="8930"/>
                    <a:pt x="1429" y="8930"/>
                  </a:cubicBezTo>
                  <a:cubicBezTo>
                    <a:pt x="1667" y="8930"/>
                    <a:pt x="1881" y="8799"/>
                    <a:pt x="1988" y="8596"/>
                  </a:cubicBezTo>
                  <a:lnTo>
                    <a:pt x="2679" y="7120"/>
                  </a:lnTo>
                  <a:lnTo>
                    <a:pt x="2679" y="8382"/>
                  </a:lnTo>
                  <a:cubicBezTo>
                    <a:pt x="2679" y="8715"/>
                    <a:pt x="2953" y="8989"/>
                    <a:pt x="3298" y="8989"/>
                  </a:cubicBezTo>
                  <a:cubicBezTo>
                    <a:pt x="3620" y="8989"/>
                    <a:pt x="3905" y="8727"/>
                    <a:pt x="3905" y="8382"/>
                  </a:cubicBezTo>
                  <a:lnTo>
                    <a:pt x="3905" y="7120"/>
                  </a:lnTo>
                  <a:lnTo>
                    <a:pt x="4608" y="8596"/>
                  </a:lnTo>
                  <a:cubicBezTo>
                    <a:pt x="4703" y="8799"/>
                    <a:pt x="4917" y="8930"/>
                    <a:pt x="5155" y="8930"/>
                  </a:cubicBezTo>
                  <a:cubicBezTo>
                    <a:pt x="5239" y="8930"/>
                    <a:pt x="5334" y="8918"/>
                    <a:pt x="5417" y="8870"/>
                  </a:cubicBezTo>
                  <a:cubicBezTo>
                    <a:pt x="5715" y="8727"/>
                    <a:pt x="5858" y="8370"/>
                    <a:pt x="5703" y="8072"/>
                  </a:cubicBezTo>
                  <a:lnTo>
                    <a:pt x="4310" y="5120"/>
                  </a:lnTo>
                  <a:lnTo>
                    <a:pt x="5060" y="5120"/>
                  </a:lnTo>
                  <a:cubicBezTo>
                    <a:pt x="5167" y="5120"/>
                    <a:pt x="5239" y="5048"/>
                    <a:pt x="5239" y="4941"/>
                  </a:cubicBezTo>
                  <a:cubicBezTo>
                    <a:pt x="5239" y="4846"/>
                    <a:pt x="5167" y="4763"/>
                    <a:pt x="5060" y="4763"/>
                  </a:cubicBezTo>
                  <a:lnTo>
                    <a:pt x="512" y="4763"/>
                  </a:lnTo>
                  <a:cubicBezTo>
                    <a:pt x="453" y="4763"/>
                    <a:pt x="393" y="4703"/>
                    <a:pt x="393" y="4643"/>
                  </a:cubicBezTo>
                  <a:lnTo>
                    <a:pt x="393" y="4251"/>
                  </a:lnTo>
                  <a:cubicBezTo>
                    <a:pt x="393" y="4191"/>
                    <a:pt x="453" y="4131"/>
                    <a:pt x="512" y="4131"/>
                  </a:cubicBezTo>
                  <a:lnTo>
                    <a:pt x="6108" y="4131"/>
                  </a:lnTo>
                  <a:cubicBezTo>
                    <a:pt x="6168" y="4131"/>
                    <a:pt x="6227" y="4191"/>
                    <a:pt x="6227" y="4251"/>
                  </a:cubicBezTo>
                  <a:lnTo>
                    <a:pt x="6227" y="4643"/>
                  </a:lnTo>
                  <a:cubicBezTo>
                    <a:pt x="6227" y="4703"/>
                    <a:pt x="6168" y="4763"/>
                    <a:pt x="6108" y="4763"/>
                  </a:cubicBezTo>
                  <a:lnTo>
                    <a:pt x="5775" y="4763"/>
                  </a:lnTo>
                  <a:cubicBezTo>
                    <a:pt x="5679" y="4763"/>
                    <a:pt x="5596" y="4846"/>
                    <a:pt x="5596" y="4941"/>
                  </a:cubicBezTo>
                  <a:cubicBezTo>
                    <a:pt x="5596" y="5048"/>
                    <a:pt x="5679" y="5120"/>
                    <a:pt x="5775" y="5120"/>
                  </a:cubicBezTo>
                  <a:lnTo>
                    <a:pt x="6108" y="5120"/>
                  </a:lnTo>
                  <a:cubicBezTo>
                    <a:pt x="6370" y="5120"/>
                    <a:pt x="6584" y="4917"/>
                    <a:pt x="6584" y="4643"/>
                  </a:cubicBezTo>
                  <a:lnTo>
                    <a:pt x="6584" y="4251"/>
                  </a:lnTo>
                  <a:cubicBezTo>
                    <a:pt x="6549" y="3977"/>
                    <a:pt x="6346" y="3774"/>
                    <a:pt x="6072" y="3774"/>
                  </a:cubicBezTo>
                  <a:lnTo>
                    <a:pt x="5941" y="3774"/>
                  </a:lnTo>
                  <a:lnTo>
                    <a:pt x="5941" y="179"/>
                  </a:lnTo>
                  <a:cubicBezTo>
                    <a:pt x="5941" y="71"/>
                    <a:pt x="5870" y="0"/>
                    <a:pt x="5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" name="Google Shape;618;p45"/>
          <p:cNvSpPr/>
          <p:nvPr/>
        </p:nvSpPr>
        <p:spPr>
          <a:xfrm>
            <a:off x="3791433" y="3250406"/>
            <a:ext cx="229906" cy="364135"/>
          </a:xfrm>
          <a:custGeom>
            <a:avLst/>
            <a:gdLst/>
            <a:ahLst/>
            <a:cxnLst/>
            <a:rect l="l" t="t" r="r" b="b"/>
            <a:pathLst>
              <a:path w="7240" h="11467" extrusionOk="0">
                <a:moveTo>
                  <a:pt x="1048" y="346"/>
                </a:moveTo>
                <a:cubicBezTo>
                  <a:pt x="1156" y="346"/>
                  <a:pt x="1239" y="441"/>
                  <a:pt x="1239" y="537"/>
                </a:cubicBezTo>
                <a:cubicBezTo>
                  <a:pt x="1239" y="644"/>
                  <a:pt x="1156" y="727"/>
                  <a:pt x="1048" y="727"/>
                </a:cubicBezTo>
                <a:cubicBezTo>
                  <a:pt x="941" y="727"/>
                  <a:pt x="858" y="644"/>
                  <a:pt x="858" y="537"/>
                </a:cubicBezTo>
                <a:cubicBezTo>
                  <a:pt x="858" y="429"/>
                  <a:pt x="941" y="346"/>
                  <a:pt x="1048" y="346"/>
                </a:cubicBezTo>
                <a:close/>
                <a:moveTo>
                  <a:pt x="3549" y="1203"/>
                </a:moveTo>
                <a:lnTo>
                  <a:pt x="3906" y="1453"/>
                </a:lnTo>
                <a:lnTo>
                  <a:pt x="3549" y="1453"/>
                </a:lnTo>
                <a:lnTo>
                  <a:pt x="3549" y="1203"/>
                </a:lnTo>
                <a:close/>
                <a:moveTo>
                  <a:pt x="6883" y="1060"/>
                </a:moveTo>
                <a:lnTo>
                  <a:pt x="6883" y="1072"/>
                </a:lnTo>
                <a:lnTo>
                  <a:pt x="6097" y="2799"/>
                </a:lnTo>
                <a:cubicBezTo>
                  <a:pt x="6085" y="2846"/>
                  <a:pt x="6085" y="2894"/>
                  <a:pt x="6097" y="2942"/>
                </a:cubicBezTo>
                <a:lnTo>
                  <a:pt x="6883" y="4680"/>
                </a:lnTo>
                <a:lnTo>
                  <a:pt x="4620" y="4680"/>
                </a:lnTo>
                <a:lnTo>
                  <a:pt x="4620" y="1608"/>
                </a:lnTo>
                <a:cubicBezTo>
                  <a:pt x="4620" y="1549"/>
                  <a:pt x="4597" y="1501"/>
                  <a:pt x="4549" y="1477"/>
                </a:cubicBezTo>
                <a:lnTo>
                  <a:pt x="3942" y="1060"/>
                </a:lnTo>
                <a:close/>
                <a:moveTo>
                  <a:pt x="6883" y="4680"/>
                </a:moveTo>
                <a:cubicBezTo>
                  <a:pt x="6883" y="4686"/>
                  <a:pt x="6880" y="4689"/>
                  <a:pt x="6878" y="4689"/>
                </a:cubicBezTo>
                <a:cubicBezTo>
                  <a:pt x="6877" y="4689"/>
                  <a:pt x="6877" y="4686"/>
                  <a:pt x="6883" y="4680"/>
                </a:cubicBezTo>
                <a:close/>
                <a:moveTo>
                  <a:pt x="4299" y="1787"/>
                </a:moveTo>
                <a:lnTo>
                  <a:pt x="4299" y="5394"/>
                </a:lnTo>
                <a:lnTo>
                  <a:pt x="1941" y="5406"/>
                </a:lnTo>
                <a:lnTo>
                  <a:pt x="1941" y="2692"/>
                </a:lnTo>
                <a:cubicBezTo>
                  <a:pt x="1941" y="2608"/>
                  <a:pt x="1870" y="2537"/>
                  <a:pt x="1787" y="2537"/>
                </a:cubicBezTo>
                <a:cubicBezTo>
                  <a:pt x="1691" y="2537"/>
                  <a:pt x="1620" y="2608"/>
                  <a:pt x="1620" y="2692"/>
                </a:cubicBezTo>
                <a:lnTo>
                  <a:pt x="1620" y="5406"/>
                </a:lnTo>
                <a:lnTo>
                  <a:pt x="1227" y="5406"/>
                </a:lnTo>
                <a:lnTo>
                  <a:pt x="1227" y="1787"/>
                </a:lnTo>
                <a:lnTo>
                  <a:pt x="1620" y="1787"/>
                </a:lnTo>
                <a:lnTo>
                  <a:pt x="1620" y="1989"/>
                </a:lnTo>
                <a:cubicBezTo>
                  <a:pt x="1620" y="2072"/>
                  <a:pt x="1691" y="2144"/>
                  <a:pt x="1787" y="2144"/>
                </a:cubicBezTo>
                <a:cubicBezTo>
                  <a:pt x="1870" y="2144"/>
                  <a:pt x="1941" y="2072"/>
                  <a:pt x="1941" y="1989"/>
                </a:cubicBezTo>
                <a:lnTo>
                  <a:pt x="1941" y="1787"/>
                </a:lnTo>
                <a:close/>
                <a:moveTo>
                  <a:pt x="1584" y="10764"/>
                </a:moveTo>
                <a:cubicBezTo>
                  <a:pt x="1691" y="10764"/>
                  <a:pt x="1787" y="10859"/>
                  <a:pt x="1787" y="10954"/>
                </a:cubicBezTo>
                <a:lnTo>
                  <a:pt x="1787" y="11145"/>
                </a:lnTo>
                <a:lnTo>
                  <a:pt x="322" y="11145"/>
                </a:lnTo>
                <a:lnTo>
                  <a:pt x="322" y="10954"/>
                </a:lnTo>
                <a:cubicBezTo>
                  <a:pt x="322" y="10847"/>
                  <a:pt x="417" y="10764"/>
                  <a:pt x="513" y="10764"/>
                </a:cubicBezTo>
                <a:close/>
                <a:moveTo>
                  <a:pt x="1048" y="1"/>
                </a:moveTo>
                <a:cubicBezTo>
                  <a:pt x="775" y="1"/>
                  <a:pt x="536" y="239"/>
                  <a:pt x="536" y="525"/>
                </a:cubicBezTo>
                <a:cubicBezTo>
                  <a:pt x="536" y="763"/>
                  <a:pt x="679" y="953"/>
                  <a:pt x="894" y="1037"/>
                </a:cubicBezTo>
                <a:lnTo>
                  <a:pt x="894" y="10419"/>
                </a:lnTo>
                <a:lnTo>
                  <a:pt x="513" y="10419"/>
                </a:lnTo>
                <a:cubicBezTo>
                  <a:pt x="215" y="10419"/>
                  <a:pt x="1" y="10657"/>
                  <a:pt x="1" y="10943"/>
                </a:cubicBezTo>
                <a:lnTo>
                  <a:pt x="1" y="11300"/>
                </a:lnTo>
                <a:cubicBezTo>
                  <a:pt x="1" y="11395"/>
                  <a:pt x="72" y="11466"/>
                  <a:pt x="155" y="11466"/>
                </a:cubicBezTo>
                <a:lnTo>
                  <a:pt x="1965" y="11466"/>
                </a:lnTo>
                <a:cubicBezTo>
                  <a:pt x="2049" y="11466"/>
                  <a:pt x="2120" y="11395"/>
                  <a:pt x="2120" y="11300"/>
                </a:cubicBezTo>
                <a:lnTo>
                  <a:pt x="2120" y="10943"/>
                </a:lnTo>
                <a:cubicBezTo>
                  <a:pt x="2120" y="10645"/>
                  <a:pt x="1882" y="10419"/>
                  <a:pt x="1608" y="10419"/>
                </a:cubicBezTo>
                <a:lnTo>
                  <a:pt x="1227" y="10419"/>
                </a:lnTo>
                <a:lnTo>
                  <a:pt x="1227" y="5740"/>
                </a:lnTo>
                <a:lnTo>
                  <a:pt x="4299" y="5740"/>
                </a:lnTo>
                <a:cubicBezTo>
                  <a:pt x="4489" y="5740"/>
                  <a:pt x="4632" y="5585"/>
                  <a:pt x="4632" y="5394"/>
                </a:cubicBezTo>
                <a:lnTo>
                  <a:pt x="4632" y="5025"/>
                </a:lnTo>
                <a:lnTo>
                  <a:pt x="6883" y="5025"/>
                </a:lnTo>
                <a:cubicBezTo>
                  <a:pt x="7002" y="5025"/>
                  <a:pt x="7109" y="4966"/>
                  <a:pt x="7180" y="4859"/>
                </a:cubicBezTo>
                <a:cubicBezTo>
                  <a:pt x="7228" y="4763"/>
                  <a:pt x="7240" y="4632"/>
                  <a:pt x="7180" y="4525"/>
                </a:cubicBezTo>
                <a:lnTo>
                  <a:pt x="6442" y="2882"/>
                </a:lnTo>
                <a:lnTo>
                  <a:pt x="7180" y="1227"/>
                </a:lnTo>
                <a:cubicBezTo>
                  <a:pt x="7228" y="1120"/>
                  <a:pt x="7228" y="989"/>
                  <a:pt x="7156" y="894"/>
                </a:cubicBezTo>
                <a:cubicBezTo>
                  <a:pt x="7097" y="787"/>
                  <a:pt x="6978" y="727"/>
                  <a:pt x="6859" y="727"/>
                </a:cubicBezTo>
                <a:lnTo>
                  <a:pt x="3358" y="727"/>
                </a:lnTo>
                <a:cubicBezTo>
                  <a:pt x="3275" y="727"/>
                  <a:pt x="3192" y="810"/>
                  <a:pt x="3192" y="894"/>
                </a:cubicBezTo>
                <a:lnTo>
                  <a:pt x="3192" y="1453"/>
                </a:lnTo>
                <a:lnTo>
                  <a:pt x="1215" y="1453"/>
                </a:lnTo>
                <a:lnTo>
                  <a:pt x="1215" y="1037"/>
                </a:lnTo>
                <a:cubicBezTo>
                  <a:pt x="1429" y="953"/>
                  <a:pt x="1572" y="763"/>
                  <a:pt x="1572" y="525"/>
                </a:cubicBezTo>
                <a:cubicBezTo>
                  <a:pt x="1572" y="227"/>
                  <a:pt x="1334" y="1"/>
                  <a:pt x="10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45"/>
          <p:cNvGrpSpPr/>
          <p:nvPr/>
        </p:nvGrpSpPr>
        <p:grpSpPr>
          <a:xfrm>
            <a:off x="3632842" y="2454223"/>
            <a:ext cx="350198" cy="350548"/>
            <a:chOff x="3632842" y="2301823"/>
            <a:chExt cx="350198" cy="350548"/>
          </a:xfrm>
        </p:grpSpPr>
        <p:sp>
          <p:nvSpPr>
            <p:cNvPr id="620" name="Google Shape;620;p45"/>
            <p:cNvSpPr/>
            <p:nvPr/>
          </p:nvSpPr>
          <p:spPr>
            <a:xfrm>
              <a:off x="3632842" y="2454276"/>
              <a:ext cx="131543" cy="197362"/>
            </a:xfrm>
            <a:custGeom>
              <a:avLst/>
              <a:gdLst/>
              <a:ahLst/>
              <a:cxnLst/>
              <a:rect l="l" t="t" r="r" b="b"/>
              <a:pathLst>
                <a:path w="4133" h="6201" extrusionOk="0">
                  <a:moveTo>
                    <a:pt x="2072" y="345"/>
                  </a:moveTo>
                  <a:cubicBezTo>
                    <a:pt x="2117" y="345"/>
                    <a:pt x="2162" y="348"/>
                    <a:pt x="2203" y="354"/>
                  </a:cubicBezTo>
                  <a:cubicBezTo>
                    <a:pt x="2906" y="414"/>
                    <a:pt x="3454" y="1045"/>
                    <a:pt x="3454" y="1759"/>
                  </a:cubicBezTo>
                  <a:cubicBezTo>
                    <a:pt x="3454" y="2438"/>
                    <a:pt x="3620" y="3069"/>
                    <a:pt x="3751" y="3402"/>
                  </a:cubicBezTo>
                  <a:lnTo>
                    <a:pt x="3751" y="3426"/>
                  </a:lnTo>
                  <a:cubicBezTo>
                    <a:pt x="3608" y="3509"/>
                    <a:pt x="3299" y="3688"/>
                    <a:pt x="2763" y="3807"/>
                  </a:cubicBezTo>
                  <a:lnTo>
                    <a:pt x="2763" y="3759"/>
                  </a:lnTo>
                  <a:lnTo>
                    <a:pt x="2763" y="3438"/>
                  </a:lnTo>
                  <a:cubicBezTo>
                    <a:pt x="2965" y="3319"/>
                    <a:pt x="3144" y="3140"/>
                    <a:pt x="3263" y="2926"/>
                  </a:cubicBezTo>
                  <a:cubicBezTo>
                    <a:pt x="3489" y="2533"/>
                    <a:pt x="3418" y="2021"/>
                    <a:pt x="3073" y="1712"/>
                  </a:cubicBezTo>
                  <a:cubicBezTo>
                    <a:pt x="2834" y="1485"/>
                    <a:pt x="2418" y="1235"/>
                    <a:pt x="1727" y="1235"/>
                  </a:cubicBezTo>
                  <a:cubicBezTo>
                    <a:pt x="1691" y="1235"/>
                    <a:pt x="1644" y="1247"/>
                    <a:pt x="1608" y="1283"/>
                  </a:cubicBezTo>
                  <a:lnTo>
                    <a:pt x="1275" y="1616"/>
                  </a:lnTo>
                  <a:cubicBezTo>
                    <a:pt x="1215" y="1676"/>
                    <a:pt x="1215" y="1783"/>
                    <a:pt x="1275" y="1843"/>
                  </a:cubicBezTo>
                  <a:cubicBezTo>
                    <a:pt x="1304" y="1872"/>
                    <a:pt x="1343" y="1887"/>
                    <a:pt x="1382" y="1887"/>
                  </a:cubicBezTo>
                  <a:cubicBezTo>
                    <a:pt x="1421" y="1887"/>
                    <a:pt x="1459" y="1872"/>
                    <a:pt x="1489" y="1843"/>
                  </a:cubicBezTo>
                  <a:lnTo>
                    <a:pt x="1787" y="1545"/>
                  </a:lnTo>
                  <a:cubicBezTo>
                    <a:pt x="2227" y="1557"/>
                    <a:pt x="2584" y="1700"/>
                    <a:pt x="2846" y="1938"/>
                  </a:cubicBezTo>
                  <a:cubicBezTo>
                    <a:pt x="3073" y="2140"/>
                    <a:pt x="3132" y="2485"/>
                    <a:pt x="2977" y="2747"/>
                  </a:cubicBezTo>
                  <a:cubicBezTo>
                    <a:pt x="2799" y="3081"/>
                    <a:pt x="2441" y="3283"/>
                    <a:pt x="2072" y="3283"/>
                  </a:cubicBezTo>
                  <a:cubicBezTo>
                    <a:pt x="1489" y="3283"/>
                    <a:pt x="1037" y="2831"/>
                    <a:pt x="1037" y="2247"/>
                  </a:cubicBezTo>
                  <a:cubicBezTo>
                    <a:pt x="1037" y="2152"/>
                    <a:pt x="953" y="2081"/>
                    <a:pt x="870" y="2081"/>
                  </a:cubicBezTo>
                  <a:cubicBezTo>
                    <a:pt x="775" y="2081"/>
                    <a:pt x="703" y="2152"/>
                    <a:pt x="703" y="2247"/>
                  </a:cubicBezTo>
                  <a:cubicBezTo>
                    <a:pt x="703" y="2747"/>
                    <a:pt x="989" y="3200"/>
                    <a:pt x="1394" y="3438"/>
                  </a:cubicBezTo>
                  <a:lnTo>
                    <a:pt x="1394" y="3759"/>
                  </a:lnTo>
                  <a:lnTo>
                    <a:pt x="1394" y="3807"/>
                  </a:lnTo>
                  <a:cubicBezTo>
                    <a:pt x="858" y="3688"/>
                    <a:pt x="525" y="3509"/>
                    <a:pt x="394" y="3426"/>
                  </a:cubicBezTo>
                  <a:cubicBezTo>
                    <a:pt x="394" y="3426"/>
                    <a:pt x="382" y="3426"/>
                    <a:pt x="394" y="3402"/>
                  </a:cubicBezTo>
                  <a:cubicBezTo>
                    <a:pt x="525" y="3081"/>
                    <a:pt x="691" y="2438"/>
                    <a:pt x="691" y="1759"/>
                  </a:cubicBezTo>
                  <a:cubicBezTo>
                    <a:pt x="691" y="1045"/>
                    <a:pt x="1239" y="414"/>
                    <a:pt x="1941" y="354"/>
                  </a:cubicBezTo>
                  <a:cubicBezTo>
                    <a:pt x="1983" y="348"/>
                    <a:pt x="2028" y="345"/>
                    <a:pt x="2072" y="345"/>
                  </a:cubicBezTo>
                  <a:close/>
                  <a:moveTo>
                    <a:pt x="2430" y="3581"/>
                  </a:moveTo>
                  <a:lnTo>
                    <a:pt x="2430" y="3783"/>
                  </a:lnTo>
                  <a:cubicBezTo>
                    <a:pt x="2430" y="3974"/>
                    <a:pt x="2537" y="4152"/>
                    <a:pt x="2715" y="4224"/>
                  </a:cubicBezTo>
                  <a:lnTo>
                    <a:pt x="2822" y="4271"/>
                  </a:lnTo>
                  <a:cubicBezTo>
                    <a:pt x="2656" y="4509"/>
                    <a:pt x="2370" y="4676"/>
                    <a:pt x="2072" y="4676"/>
                  </a:cubicBezTo>
                  <a:cubicBezTo>
                    <a:pt x="1775" y="4676"/>
                    <a:pt x="1489" y="4509"/>
                    <a:pt x="1334" y="4271"/>
                  </a:cubicBezTo>
                  <a:lnTo>
                    <a:pt x="1429" y="4224"/>
                  </a:lnTo>
                  <a:cubicBezTo>
                    <a:pt x="1608" y="4140"/>
                    <a:pt x="1715" y="3974"/>
                    <a:pt x="1715" y="3783"/>
                  </a:cubicBezTo>
                  <a:lnTo>
                    <a:pt x="1715" y="3581"/>
                  </a:lnTo>
                  <a:cubicBezTo>
                    <a:pt x="1834" y="3617"/>
                    <a:pt x="1953" y="3628"/>
                    <a:pt x="2072" y="3628"/>
                  </a:cubicBezTo>
                  <a:cubicBezTo>
                    <a:pt x="2191" y="3628"/>
                    <a:pt x="2311" y="3617"/>
                    <a:pt x="2430" y="3581"/>
                  </a:cubicBezTo>
                  <a:close/>
                  <a:moveTo>
                    <a:pt x="2065" y="0"/>
                  </a:moveTo>
                  <a:cubicBezTo>
                    <a:pt x="2010" y="0"/>
                    <a:pt x="1953" y="3"/>
                    <a:pt x="1894" y="9"/>
                  </a:cubicBezTo>
                  <a:cubicBezTo>
                    <a:pt x="1037" y="92"/>
                    <a:pt x="346" y="842"/>
                    <a:pt x="346" y="1735"/>
                  </a:cubicBezTo>
                  <a:cubicBezTo>
                    <a:pt x="346" y="2378"/>
                    <a:pt x="203" y="2962"/>
                    <a:pt x="60" y="3271"/>
                  </a:cubicBezTo>
                  <a:cubicBezTo>
                    <a:pt x="1" y="3426"/>
                    <a:pt x="48" y="3581"/>
                    <a:pt x="179" y="3676"/>
                  </a:cubicBezTo>
                  <a:cubicBezTo>
                    <a:pt x="310" y="3759"/>
                    <a:pt x="584" y="3926"/>
                    <a:pt x="1013" y="4045"/>
                  </a:cubicBezTo>
                  <a:lnTo>
                    <a:pt x="382" y="4379"/>
                  </a:lnTo>
                  <a:cubicBezTo>
                    <a:pt x="144" y="4498"/>
                    <a:pt x="1" y="4712"/>
                    <a:pt x="1" y="4986"/>
                  </a:cubicBezTo>
                  <a:lnTo>
                    <a:pt x="1" y="6045"/>
                  </a:lnTo>
                  <a:cubicBezTo>
                    <a:pt x="1" y="6129"/>
                    <a:pt x="84" y="6200"/>
                    <a:pt x="167" y="6200"/>
                  </a:cubicBezTo>
                  <a:cubicBezTo>
                    <a:pt x="263" y="6200"/>
                    <a:pt x="334" y="6129"/>
                    <a:pt x="334" y="6045"/>
                  </a:cubicBezTo>
                  <a:lnTo>
                    <a:pt x="334" y="4974"/>
                  </a:lnTo>
                  <a:cubicBezTo>
                    <a:pt x="334" y="4831"/>
                    <a:pt x="406" y="4712"/>
                    <a:pt x="525" y="4652"/>
                  </a:cubicBezTo>
                  <a:lnTo>
                    <a:pt x="1037" y="4402"/>
                  </a:lnTo>
                  <a:cubicBezTo>
                    <a:pt x="1239" y="4760"/>
                    <a:pt x="1644" y="4986"/>
                    <a:pt x="2060" y="4986"/>
                  </a:cubicBezTo>
                  <a:cubicBezTo>
                    <a:pt x="2489" y="4986"/>
                    <a:pt x="2882" y="4760"/>
                    <a:pt x="3084" y="4402"/>
                  </a:cubicBezTo>
                  <a:lnTo>
                    <a:pt x="3596" y="4652"/>
                  </a:lnTo>
                  <a:cubicBezTo>
                    <a:pt x="3704" y="4712"/>
                    <a:pt x="3787" y="4831"/>
                    <a:pt x="3787" y="4974"/>
                  </a:cubicBezTo>
                  <a:lnTo>
                    <a:pt x="3787" y="6022"/>
                  </a:lnTo>
                  <a:cubicBezTo>
                    <a:pt x="3787" y="6117"/>
                    <a:pt x="3858" y="6188"/>
                    <a:pt x="3954" y="6188"/>
                  </a:cubicBezTo>
                  <a:cubicBezTo>
                    <a:pt x="4037" y="6188"/>
                    <a:pt x="4108" y="6117"/>
                    <a:pt x="4108" y="6022"/>
                  </a:cubicBezTo>
                  <a:lnTo>
                    <a:pt x="4108" y="4974"/>
                  </a:lnTo>
                  <a:cubicBezTo>
                    <a:pt x="4132" y="4712"/>
                    <a:pt x="3977" y="4474"/>
                    <a:pt x="3739" y="4379"/>
                  </a:cubicBezTo>
                  <a:lnTo>
                    <a:pt x="3096" y="4045"/>
                  </a:lnTo>
                  <a:cubicBezTo>
                    <a:pt x="3537" y="3926"/>
                    <a:pt x="3799" y="3759"/>
                    <a:pt x="3930" y="3676"/>
                  </a:cubicBezTo>
                  <a:cubicBezTo>
                    <a:pt x="4073" y="3581"/>
                    <a:pt x="4108" y="3426"/>
                    <a:pt x="4049" y="3271"/>
                  </a:cubicBezTo>
                  <a:cubicBezTo>
                    <a:pt x="3918" y="2962"/>
                    <a:pt x="3775" y="2378"/>
                    <a:pt x="3775" y="1735"/>
                  </a:cubicBezTo>
                  <a:cubicBezTo>
                    <a:pt x="3775" y="866"/>
                    <a:pt x="3084" y="104"/>
                    <a:pt x="2227" y="9"/>
                  </a:cubicBezTo>
                  <a:cubicBezTo>
                    <a:pt x="2174" y="3"/>
                    <a:pt x="2120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5"/>
            <p:cNvSpPr/>
            <p:nvPr/>
          </p:nvSpPr>
          <p:spPr>
            <a:xfrm>
              <a:off x="3655217" y="2619016"/>
              <a:ext cx="10630" cy="32241"/>
            </a:xfrm>
            <a:custGeom>
              <a:avLst/>
              <a:gdLst/>
              <a:ahLst/>
              <a:cxnLst/>
              <a:rect l="l" t="t" r="r" b="b"/>
              <a:pathLst>
                <a:path w="334" h="10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67" y="1012"/>
                  </a:cubicBezTo>
                  <a:cubicBezTo>
                    <a:pt x="250" y="1012"/>
                    <a:pt x="334" y="941"/>
                    <a:pt x="334" y="846"/>
                  </a:cubicBezTo>
                  <a:lnTo>
                    <a:pt x="334" y="167"/>
                  </a:lnTo>
                  <a:cubicBezTo>
                    <a:pt x="310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5"/>
            <p:cNvSpPr/>
            <p:nvPr/>
          </p:nvSpPr>
          <p:spPr>
            <a:xfrm>
              <a:off x="3732144" y="2619016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46"/>
                  </a:lnTo>
                  <a:cubicBezTo>
                    <a:pt x="0" y="941"/>
                    <a:pt x="72" y="1012"/>
                    <a:pt x="155" y="1012"/>
                  </a:cubicBezTo>
                  <a:cubicBezTo>
                    <a:pt x="250" y="1012"/>
                    <a:pt x="322" y="941"/>
                    <a:pt x="322" y="846"/>
                  </a:cubicBezTo>
                  <a:lnTo>
                    <a:pt x="322" y="167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5"/>
            <p:cNvSpPr/>
            <p:nvPr/>
          </p:nvSpPr>
          <p:spPr>
            <a:xfrm>
              <a:off x="3884852" y="2491992"/>
              <a:ext cx="54966" cy="18301"/>
            </a:xfrm>
            <a:custGeom>
              <a:avLst/>
              <a:gdLst/>
              <a:ahLst/>
              <a:cxnLst/>
              <a:rect l="l" t="t" r="r" b="b"/>
              <a:pathLst>
                <a:path w="1727" h="575" extrusionOk="0">
                  <a:moveTo>
                    <a:pt x="646" y="0"/>
                  </a:moveTo>
                  <a:cubicBezTo>
                    <a:pt x="494" y="0"/>
                    <a:pt x="326" y="15"/>
                    <a:pt x="143" y="50"/>
                  </a:cubicBezTo>
                  <a:cubicBezTo>
                    <a:pt x="60" y="62"/>
                    <a:pt x="0" y="122"/>
                    <a:pt x="0" y="217"/>
                  </a:cubicBezTo>
                  <a:lnTo>
                    <a:pt x="0" y="396"/>
                  </a:lnTo>
                  <a:cubicBezTo>
                    <a:pt x="0" y="479"/>
                    <a:pt x="84" y="550"/>
                    <a:pt x="167" y="550"/>
                  </a:cubicBezTo>
                  <a:cubicBezTo>
                    <a:pt x="262" y="550"/>
                    <a:pt x="334" y="479"/>
                    <a:pt x="334" y="396"/>
                  </a:cubicBezTo>
                  <a:lnTo>
                    <a:pt x="334" y="360"/>
                  </a:lnTo>
                  <a:cubicBezTo>
                    <a:pt x="445" y="344"/>
                    <a:pt x="549" y="338"/>
                    <a:pt x="645" y="338"/>
                  </a:cubicBezTo>
                  <a:cubicBezTo>
                    <a:pt x="845" y="338"/>
                    <a:pt x="1007" y="367"/>
                    <a:pt x="1120" y="407"/>
                  </a:cubicBezTo>
                  <a:cubicBezTo>
                    <a:pt x="1334" y="467"/>
                    <a:pt x="1453" y="538"/>
                    <a:pt x="1453" y="538"/>
                  </a:cubicBezTo>
                  <a:cubicBezTo>
                    <a:pt x="1477" y="550"/>
                    <a:pt x="1512" y="574"/>
                    <a:pt x="1536" y="574"/>
                  </a:cubicBezTo>
                  <a:cubicBezTo>
                    <a:pt x="1584" y="574"/>
                    <a:pt x="1643" y="538"/>
                    <a:pt x="1667" y="491"/>
                  </a:cubicBezTo>
                  <a:cubicBezTo>
                    <a:pt x="1727" y="396"/>
                    <a:pt x="1715" y="288"/>
                    <a:pt x="1643" y="241"/>
                  </a:cubicBezTo>
                  <a:cubicBezTo>
                    <a:pt x="1615" y="231"/>
                    <a:pt x="1258" y="0"/>
                    <a:pt x="6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3841280" y="2460228"/>
              <a:ext cx="141760" cy="192143"/>
            </a:xfrm>
            <a:custGeom>
              <a:avLst/>
              <a:gdLst/>
              <a:ahLst/>
              <a:cxnLst/>
              <a:rect l="l" t="t" r="r" b="b"/>
              <a:pathLst>
                <a:path w="4454" h="6037" extrusionOk="0">
                  <a:moveTo>
                    <a:pt x="3453" y="334"/>
                  </a:moveTo>
                  <a:lnTo>
                    <a:pt x="3453" y="1132"/>
                  </a:lnTo>
                  <a:cubicBezTo>
                    <a:pt x="3453" y="1263"/>
                    <a:pt x="3429" y="1405"/>
                    <a:pt x="3370" y="1525"/>
                  </a:cubicBezTo>
                  <a:lnTo>
                    <a:pt x="3310" y="1644"/>
                  </a:lnTo>
                  <a:cubicBezTo>
                    <a:pt x="3298" y="1667"/>
                    <a:pt x="3298" y="1691"/>
                    <a:pt x="3298" y="1715"/>
                  </a:cubicBezTo>
                  <a:lnTo>
                    <a:pt x="3298" y="2060"/>
                  </a:lnTo>
                  <a:cubicBezTo>
                    <a:pt x="3274" y="2346"/>
                    <a:pt x="3155" y="2608"/>
                    <a:pt x="2953" y="2799"/>
                  </a:cubicBezTo>
                  <a:cubicBezTo>
                    <a:pt x="2739" y="3001"/>
                    <a:pt x="2477" y="3096"/>
                    <a:pt x="2191" y="3096"/>
                  </a:cubicBezTo>
                  <a:cubicBezTo>
                    <a:pt x="1643" y="3084"/>
                    <a:pt x="1179" y="2596"/>
                    <a:pt x="1179" y="2013"/>
                  </a:cubicBezTo>
                  <a:lnTo>
                    <a:pt x="1179" y="1715"/>
                  </a:lnTo>
                  <a:cubicBezTo>
                    <a:pt x="1179" y="1691"/>
                    <a:pt x="1179" y="1667"/>
                    <a:pt x="1167" y="1644"/>
                  </a:cubicBezTo>
                  <a:lnTo>
                    <a:pt x="1107" y="1525"/>
                  </a:lnTo>
                  <a:cubicBezTo>
                    <a:pt x="1048" y="1405"/>
                    <a:pt x="1012" y="1275"/>
                    <a:pt x="1012" y="1132"/>
                  </a:cubicBezTo>
                  <a:cubicBezTo>
                    <a:pt x="1012" y="691"/>
                    <a:pt x="1369" y="334"/>
                    <a:pt x="1822" y="334"/>
                  </a:cubicBezTo>
                  <a:close/>
                  <a:moveTo>
                    <a:pt x="2762" y="3310"/>
                  </a:moveTo>
                  <a:lnTo>
                    <a:pt x="2762" y="3537"/>
                  </a:lnTo>
                  <a:cubicBezTo>
                    <a:pt x="2762" y="3572"/>
                    <a:pt x="2774" y="3620"/>
                    <a:pt x="2774" y="3680"/>
                  </a:cubicBezTo>
                  <a:lnTo>
                    <a:pt x="2239" y="4096"/>
                  </a:lnTo>
                  <a:lnTo>
                    <a:pt x="1691" y="3680"/>
                  </a:lnTo>
                  <a:cubicBezTo>
                    <a:pt x="1703" y="3632"/>
                    <a:pt x="1703" y="3584"/>
                    <a:pt x="1703" y="3537"/>
                  </a:cubicBezTo>
                  <a:lnTo>
                    <a:pt x="1703" y="3310"/>
                  </a:lnTo>
                  <a:cubicBezTo>
                    <a:pt x="1846" y="3370"/>
                    <a:pt x="2012" y="3406"/>
                    <a:pt x="2191" y="3406"/>
                  </a:cubicBezTo>
                  <a:lnTo>
                    <a:pt x="2239" y="3406"/>
                  </a:lnTo>
                  <a:cubicBezTo>
                    <a:pt x="2417" y="3406"/>
                    <a:pt x="2596" y="3382"/>
                    <a:pt x="2762" y="3310"/>
                  </a:cubicBezTo>
                  <a:close/>
                  <a:moveTo>
                    <a:pt x="1822" y="1"/>
                  </a:moveTo>
                  <a:cubicBezTo>
                    <a:pt x="1191" y="1"/>
                    <a:pt x="703" y="513"/>
                    <a:pt x="703" y="1120"/>
                  </a:cubicBezTo>
                  <a:cubicBezTo>
                    <a:pt x="703" y="1298"/>
                    <a:pt x="750" y="1489"/>
                    <a:pt x="822" y="1656"/>
                  </a:cubicBezTo>
                  <a:lnTo>
                    <a:pt x="869" y="1751"/>
                  </a:lnTo>
                  <a:lnTo>
                    <a:pt x="869" y="2001"/>
                  </a:lnTo>
                  <a:cubicBezTo>
                    <a:pt x="869" y="2441"/>
                    <a:pt x="1072" y="2846"/>
                    <a:pt x="1381" y="3096"/>
                  </a:cubicBezTo>
                  <a:lnTo>
                    <a:pt x="1381" y="3537"/>
                  </a:lnTo>
                  <a:cubicBezTo>
                    <a:pt x="1381" y="3608"/>
                    <a:pt x="1346" y="3680"/>
                    <a:pt x="1274" y="3703"/>
                  </a:cubicBezTo>
                  <a:lnTo>
                    <a:pt x="453" y="4025"/>
                  </a:lnTo>
                  <a:cubicBezTo>
                    <a:pt x="179" y="4132"/>
                    <a:pt x="0" y="4382"/>
                    <a:pt x="0" y="4668"/>
                  </a:cubicBezTo>
                  <a:lnTo>
                    <a:pt x="0" y="5858"/>
                  </a:lnTo>
                  <a:cubicBezTo>
                    <a:pt x="0" y="5942"/>
                    <a:pt x="83" y="6013"/>
                    <a:pt x="167" y="6013"/>
                  </a:cubicBezTo>
                  <a:cubicBezTo>
                    <a:pt x="262" y="6013"/>
                    <a:pt x="334" y="5942"/>
                    <a:pt x="334" y="5858"/>
                  </a:cubicBezTo>
                  <a:lnTo>
                    <a:pt x="334" y="4668"/>
                  </a:lnTo>
                  <a:cubicBezTo>
                    <a:pt x="334" y="4513"/>
                    <a:pt x="417" y="4382"/>
                    <a:pt x="560" y="4334"/>
                  </a:cubicBezTo>
                  <a:lnTo>
                    <a:pt x="1369" y="4025"/>
                  </a:lnTo>
                  <a:cubicBezTo>
                    <a:pt x="1417" y="4001"/>
                    <a:pt x="1465" y="3977"/>
                    <a:pt x="1488" y="3965"/>
                  </a:cubicBezTo>
                  <a:lnTo>
                    <a:pt x="2060" y="4394"/>
                  </a:lnTo>
                  <a:lnTo>
                    <a:pt x="2060" y="5870"/>
                  </a:lnTo>
                  <a:cubicBezTo>
                    <a:pt x="2060" y="5954"/>
                    <a:pt x="2131" y="6037"/>
                    <a:pt x="2215" y="6037"/>
                  </a:cubicBezTo>
                  <a:cubicBezTo>
                    <a:pt x="2310" y="6037"/>
                    <a:pt x="2381" y="5954"/>
                    <a:pt x="2381" y="5870"/>
                  </a:cubicBezTo>
                  <a:lnTo>
                    <a:pt x="2381" y="4394"/>
                  </a:lnTo>
                  <a:lnTo>
                    <a:pt x="2953" y="3965"/>
                  </a:lnTo>
                  <a:cubicBezTo>
                    <a:pt x="2977" y="3989"/>
                    <a:pt x="3024" y="4013"/>
                    <a:pt x="3072" y="4025"/>
                  </a:cubicBezTo>
                  <a:lnTo>
                    <a:pt x="3882" y="4334"/>
                  </a:lnTo>
                  <a:cubicBezTo>
                    <a:pt x="4024" y="4382"/>
                    <a:pt x="4108" y="4513"/>
                    <a:pt x="4108" y="4668"/>
                  </a:cubicBezTo>
                  <a:lnTo>
                    <a:pt x="4108" y="5858"/>
                  </a:lnTo>
                  <a:cubicBezTo>
                    <a:pt x="4108" y="5942"/>
                    <a:pt x="4179" y="6013"/>
                    <a:pt x="4274" y="6013"/>
                  </a:cubicBezTo>
                  <a:cubicBezTo>
                    <a:pt x="4358" y="6013"/>
                    <a:pt x="4441" y="5942"/>
                    <a:pt x="4441" y="5858"/>
                  </a:cubicBezTo>
                  <a:lnTo>
                    <a:pt x="4441" y="4668"/>
                  </a:lnTo>
                  <a:cubicBezTo>
                    <a:pt x="4453" y="4382"/>
                    <a:pt x="4274" y="4108"/>
                    <a:pt x="4024" y="4025"/>
                  </a:cubicBezTo>
                  <a:lnTo>
                    <a:pt x="3203" y="3703"/>
                  </a:lnTo>
                  <a:cubicBezTo>
                    <a:pt x="3131" y="3680"/>
                    <a:pt x="3084" y="3620"/>
                    <a:pt x="3084" y="3537"/>
                  </a:cubicBezTo>
                  <a:lnTo>
                    <a:pt x="3084" y="3108"/>
                  </a:lnTo>
                  <a:cubicBezTo>
                    <a:pt x="3120" y="3084"/>
                    <a:pt x="3155" y="3060"/>
                    <a:pt x="3191" y="3025"/>
                  </a:cubicBezTo>
                  <a:cubicBezTo>
                    <a:pt x="3453" y="2775"/>
                    <a:pt x="3608" y="2418"/>
                    <a:pt x="3608" y="2037"/>
                  </a:cubicBezTo>
                  <a:lnTo>
                    <a:pt x="3608" y="1727"/>
                  </a:lnTo>
                  <a:lnTo>
                    <a:pt x="3655" y="1644"/>
                  </a:lnTo>
                  <a:cubicBezTo>
                    <a:pt x="3739" y="1477"/>
                    <a:pt x="3774" y="1298"/>
                    <a:pt x="3774" y="1108"/>
                  </a:cubicBezTo>
                  <a:lnTo>
                    <a:pt x="3774" y="167"/>
                  </a:lnTo>
                  <a:cubicBezTo>
                    <a:pt x="3774" y="84"/>
                    <a:pt x="3691" y="1"/>
                    <a:pt x="3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5"/>
            <p:cNvSpPr/>
            <p:nvPr/>
          </p:nvSpPr>
          <p:spPr>
            <a:xfrm>
              <a:off x="3868938" y="2613700"/>
              <a:ext cx="10248" cy="37938"/>
            </a:xfrm>
            <a:custGeom>
              <a:avLst/>
              <a:gdLst/>
              <a:ahLst/>
              <a:cxnLst/>
              <a:rect l="l" t="t" r="r" b="b"/>
              <a:pathLst>
                <a:path w="322" h="1192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72" y="1191"/>
                    <a:pt x="167" y="1191"/>
                  </a:cubicBezTo>
                  <a:cubicBezTo>
                    <a:pt x="250" y="1191"/>
                    <a:pt x="322" y="1120"/>
                    <a:pt x="322" y="1036"/>
                  </a:cubicBezTo>
                  <a:lnTo>
                    <a:pt x="322" y="167"/>
                  </a:lnTo>
                  <a:cubicBezTo>
                    <a:pt x="310" y="84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5"/>
            <p:cNvSpPr/>
            <p:nvPr/>
          </p:nvSpPr>
          <p:spPr>
            <a:xfrm>
              <a:off x="3945484" y="2613700"/>
              <a:ext cx="10630" cy="37938"/>
            </a:xfrm>
            <a:custGeom>
              <a:avLst/>
              <a:gdLst/>
              <a:ahLst/>
              <a:cxnLst/>
              <a:rect l="l" t="t" r="r" b="b"/>
              <a:pathLst>
                <a:path w="334" h="1192" extrusionOk="0">
                  <a:moveTo>
                    <a:pt x="167" y="1"/>
                  </a:moveTo>
                  <a:cubicBezTo>
                    <a:pt x="84" y="1"/>
                    <a:pt x="0" y="84"/>
                    <a:pt x="0" y="167"/>
                  </a:cubicBezTo>
                  <a:lnTo>
                    <a:pt x="0" y="1036"/>
                  </a:lnTo>
                  <a:cubicBezTo>
                    <a:pt x="0" y="1120"/>
                    <a:pt x="84" y="1191"/>
                    <a:pt x="167" y="1191"/>
                  </a:cubicBezTo>
                  <a:cubicBezTo>
                    <a:pt x="262" y="1191"/>
                    <a:pt x="334" y="1120"/>
                    <a:pt x="334" y="1036"/>
                  </a:cubicBezTo>
                  <a:lnTo>
                    <a:pt x="334" y="167"/>
                  </a:lnTo>
                  <a:cubicBezTo>
                    <a:pt x="322" y="84"/>
                    <a:pt x="262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5"/>
            <p:cNvSpPr/>
            <p:nvPr/>
          </p:nvSpPr>
          <p:spPr>
            <a:xfrm>
              <a:off x="3687808" y="2301823"/>
              <a:ext cx="219419" cy="183072"/>
            </a:xfrm>
            <a:custGeom>
              <a:avLst/>
              <a:gdLst/>
              <a:ahLst/>
              <a:cxnLst/>
              <a:rect l="l" t="t" r="r" b="b"/>
              <a:pathLst>
                <a:path w="6894" h="5752" extrusionOk="0">
                  <a:moveTo>
                    <a:pt x="2369" y="4108"/>
                  </a:moveTo>
                  <a:lnTo>
                    <a:pt x="2286" y="4466"/>
                  </a:lnTo>
                  <a:lnTo>
                    <a:pt x="2060" y="4466"/>
                  </a:lnTo>
                  <a:cubicBezTo>
                    <a:pt x="1869" y="4466"/>
                    <a:pt x="1703" y="4299"/>
                    <a:pt x="1703" y="4108"/>
                  </a:cubicBezTo>
                  <a:close/>
                  <a:moveTo>
                    <a:pt x="5513" y="310"/>
                  </a:moveTo>
                  <a:cubicBezTo>
                    <a:pt x="5703" y="310"/>
                    <a:pt x="5870" y="477"/>
                    <a:pt x="5870" y="667"/>
                  </a:cubicBezTo>
                  <a:lnTo>
                    <a:pt x="5870" y="3418"/>
                  </a:lnTo>
                  <a:cubicBezTo>
                    <a:pt x="5870" y="3608"/>
                    <a:pt x="5703" y="3775"/>
                    <a:pt x="5513" y="3775"/>
                  </a:cubicBezTo>
                  <a:lnTo>
                    <a:pt x="4132" y="3775"/>
                  </a:lnTo>
                  <a:cubicBezTo>
                    <a:pt x="4096" y="3775"/>
                    <a:pt x="4048" y="3787"/>
                    <a:pt x="4036" y="3811"/>
                  </a:cubicBezTo>
                  <a:lnTo>
                    <a:pt x="2500" y="4918"/>
                  </a:lnTo>
                  <a:lnTo>
                    <a:pt x="2739" y="3966"/>
                  </a:lnTo>
                  <a:cubicBezTo>
                    <a:pt x="2762" y="3930"/>
                    <a:pt x="2739" y="3870"/>
                    <a:pt x="2715" y="3835"/>
                  </a:cubicBezTo>
                  <a:cubicBezTo>
                    <a:pt x="2679" y="3787"/>
                    <a:pt x="2643" y="3775"/>
                    <a:pt x="2584" y="3775"/>
                  </a:cubicBezTo>
                  <a:lnTo>
                    <a:pt x="691" y="3775"/>
                  </a:lnTo>
                  <a:cubicBezTo>
                    <a:pt x="500" y="3775"/>
                    <a:pt x="333" y="3608"/>
                    <a:pt x="333" y="3418"/>
                  </a:cubicBezTo>
                  <a:lnTo>
                    <a:pt x="333" y="667"/>
                  </a:lnTo>
                  <a:cubicBezTo>
                    <a:pt x="333" y="477"/>
                    <a:pt x="500" y="310"/>
                    <a:pt x="691" y="310"/>
                  </a:cubicBezTo>
                  <a:close/>
                  <a:moveTo>
                    <a:pt x="6215" y="989"/>
                  </a:moveTo>
                  <a:cubicBezTo>
                    <a:pt x="6406" y="989"/>
                    <a:pt x="6572" y="1156"/>
                    <a:pt x="6572" y="1346"/>
                  </a:cubicBezTo>
                  <a:lnTo>
                    <a:pt x="6572" y="4108"/>
                  </a:lnTo>
                  <a:lnTo>
                    <a:pt x="6549" y="4108"/>
                  </a:lnTo>
                  <a:cubicBezTo>
                    <a:pt x="6549" y="4299"/>
                    <a:pt x="6394" y="4466"/>
                    <a:pt x="6191" y="4466"/>
                  </a:cubicBezTo>
                  <a:lnTo>
                    <a:pt x="4810" y="4466"/>
                  </a:lnTo>
                  <a:cubicBezTo>
                    <a:pt x="4763" y="4466"/>
                    <a:pt x="4727" y="4477"/>
                    <a:pt x="4691" y="4513"/>
                  </a:cubicBezTo>
                  <a:cubicBezTo>
                    <a:pt x="4667" y="4549"/>
                    <a:pt x="4644" y="4608"/>
                    <a:pt x="4667" y="4656"/>
                  </a:cubicBezTo>
                  <a:lnTo>
                    <a:pt x="4763" y="5323"/>
                  </a:lnTo>
                  <a:lnTo>
                    <a:pt x="3596" y="4537"/>
                  </a:lnTo>
                  <a:lnTo>
                    <a:pt x="4191" y="4096"/>
                  </a:lnTo>
                  <a:lnTo>
                    <a:pt x="5513" y="4096"/>
                  </a:lnTo>
                  <a:cubicBezTo>
                    <a:pt x="5882" y="4096"/>
                    <a:pt x="6191" y="3799"/>
                    <a:pt x="6191" y="3418"/>
                  </a:cubicBezTo>
                  <a:lnTo>
                    <a:pt x="6191" y="989"/>
                  </a:lnTo>
                  <a:close/>
                  <a:moveTo>
                    <a:pt x="691" y="1"/>
                  </a:moveTo>
                  <a:cubicBezTo>
                    <a:pt x="322" y="1"/>
                    <a:pt x="0" y="298"/>
                    <a:pt x="0" y="679"/>
                  </a:cubicBezTo>
                  <a:lnTo>
                    <a:pt x="0" y="3430"/>
                  </a:lnTo>
                  <a:cubicBezTo>
                    <a:pt x="0" y="3811"/>
                    <a:pt x="298" y="4120"/>
                    <a:pt x="691" y="4120"/>
                  </a:cubicBezTo>
                  <a:lnTo>
                    <a:pt x="1393" y="4120"/>
                  </a:lnTo>
                  <a:lnTo>
                    <a:pt x="1393" y="4132"/>
                  </a:lnTo>
                  <a:cubicBezTo>
                    <a:pt x="1393" y="4501"/>
                    <a:pt x="1691" y="4823"/>
                    <a:pt x="2072" y="4823"/>
                  </a:cubicBezTo>
                  <a:lnTo>
                    <a:pt x="2203" y="4823"/>
                  </a:lnTo>
                  <a:lnTo>
                    <a:pt x="2143" y="5073"/>
                  </a:lnTo>
                  <a:cubicBezTo>
                    <a:pt x="2119" y="5180"/>
                    <a:pt x="2167" y="5275"/>
                    <a:pt x="2250" y="5335"/>
                  </a:cubicBezTo>
                  <a:cubicBezTo>
                    <a:pt x="2298" y="5370"/>
                    <a:pt x="2346" y="5382"/>
                    <a:pt x="2381" y="5382"/>
                  </a:cubicBezTo>
                  <a:cubicBezTo>
                    <a:pt x="2429" y="5382"/>
                    <a:pt x="2489" y="5370"/>
                    <a:pt x="2536" y="5335"/>
                  </a:cubicBezTo>
                  <a:lnTo>
                    <a:pt x="3251" y="4823"/>
                  </a:lnTo>
                  <a:lnTo>
                    <a:pt x="3417" y="4823"/>
                  </a:lnTo>
                  <a:lnTo>
                    <a:pt x="4751" y="5716"/>
                  </a:lnTo>
                  <a:cubicBezTo>
                    <a:pt x="4798" y="5740"/>
                    <a:pt x="4846" y="5751"/>
                    <a:pt x="4882" y="5751"/>
                  </a:cubicBezTo>
                  <a:cubicBezTo>
                    <a:pt x="4929" y="5751"/>
                    <a:pt x="4977" y="5740"/>
                    <a:pt x="5025" y="5716"/>
                  </a:cubicBezTo>
                  <a:cubicBezTo>
                    <a:pt x="5108" y="5656"/>
                    <a:pt x="5144" y="5561"/>
                    <a:pt x="5120" y="5454"/>
                  </a:cubicBezTo>
                  <a:lnTo>
                    <a:pt x="5025" y="4799"/>
                  </a:lnTo>
                  <a:lnTo>
                    <a:pt x="6215" y="4799"/>
                  </a:lnTo>
                  <a:cubicBezTo>
                    <a:pt x="6584" y="4799"/>
                    <a:pt x="6894" y="4501"/>
                    <a:pt x="6894" y="4120"/>
                  </a:cubicBezTo>
                  <a:lnTo>
                    <a:pt x="6894" y="1370"/>
                  </a:lnTo>
                  <a:cubicBezTo>
                    <a:pt x="6870" y="977"/>
                    <a:pt x="6572" y="679"/>
                    <a:pt x="6191" y="679"/>
                  </a:cubicBezTo>
                  <a:cubicBezTo>
                    <a:pt x="6179" y="298"/>
                    <a:pt x="5882" y="1"/>
                    <a:pt x="5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5"/>
            <p:cNvSpPr/>
            <p:nvPr/>
          </p:nvSpPr>
          <p:spPr>
            <a:xfrm>
              <a:off x="3726447" y="2334414"/>
              <a:ext cx="26926" cy="10280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1"/>
                    <a:pt x="846" y="167"/>
                  </a:cubicBez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5"/>
            <p:cNvSpPr/>
            <p:nvPr/>
          </p:nvSpPr>
          <p:spPr>
            <a:xfrm>
              <a:off x="3764735" y="2334414"/>
              <a:ext cx="81478" cy="10280"/>
            </a:xfrm>
            <a:custGeom>
              <a:avLst/>
              <a:gdLst/>
              <a:ahLst/>
              <a:cxnLst/>
              <a:rect l="l" t="t" r="r" b="b"/>
              <a:pathLst>
                <a:path w="2560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393" y="322"/>
                  </a:lnTo>
                  <a:cubicBezTo>
                    <a:pt x="2488" y="322"/>
                    <a:pt x="2560" y="251"/>
                    <a:pt x="2560" y="167"/>
                  </a:cubicBezTo>
                  <a:cubicBezTo>
                    <a:pt x="2560" y="72"/>
                    <a:pt x="2488" y="1"/>
                    <a:pt x="2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5"/>
            <p:cNvSpPr/>
            <p:nvPr/>
          </p:nvSpPr>
          <p:spPr>
            <a:xfrm>
              <a:off x="3726447" y="2361690"/>
              <a:ext cx="119767" cy="10662"/>
            </a:xfrm>
            <a:custGeom>
              <a:avLst/>
              <a:gdLst/>
              <a:ahLst/>
              <a:cxnLst/>
              <a:rect l="l" t="t" r="r" b="b"/>
              <a:pathLst>
                <a:path w="3763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3596" y="334"/>
                  </a:lnTo>
                  <a:cubicBezTo>
                    <a:pt x="3691" y="334"/>
                    <a:pt x="3763" y="263"/>
                    <a:pt x="3763" y="168"/>
                  </a:cubicBezTo>
                  <a:cubicBezTo>
                    <a:pt x="3763" y="84"/>
                    <a:pt x="3691" y="1"/>
                    <a:pt x="3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5"/>
            <p:cNvSpPr/>
            <p:nvPr/>
          </p:nvSpPr>
          <p:spPr>
            <a:xfrm>
              <a:off x="3726447" y="2389380"/>
              <a:ext cx="81510" cy="10248"/>
            </a:xfrm>
            <a:custGeom>
              <a:avLst/>
              <a:gdLst/>
              <a:ahLst/>
              <a:cxnLst/>
              <a:rect l="l" t="t" r="r" b="b"/>
              <a:pathLst>
                <a:path w="2561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2394" y="322"/>
                  </a:lnTo>
                  <a:cubicBezTo>
                    <a:pt x="2477" y="322"/>
                    <a:pt x="2560" y="250"/>
                    <a:pt x="2560" y="167"/>
                  </a:cubicBezTo>
                  <a:cubicBezTo>
                    <a:pt x="2560" y="72"/>
                    <a:pt x="2477" y="0"/>
                    <a:pt x="2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5"/>
            <p:cNvSpPr/>
            <p:nvPr/>
          </p:nvSpPr>
          <p:spPr>
            <a:xfrm>
              <a:off x="3819288" y="2389380"/>
              <a:ext cx="26926" cy="10248"/>
            </a:xfrm>
            <a:custGeom>
              <a:avLst/>
              <a:gdLst/>
              <a:ahLst/>
              <a:cxnLst/>
              <a:rect l="l" t="t" r="r" b="b"/>
              <a:pathLst>
                <a:path w="846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74" y="322"/>
                    <a:pt x="846" y="250"/>
                    <a:pt x="846" y="167"/>
                  </a:cubicBezTo>
                  <a:cubicBezTo>
                    <a:pt x="846" y="72"/>
                    <a:pt x="774" y="0"/>
                    <a:pt x="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" name="Google Shape;633;p45"/>
          <p:cNvGrpSpPr/>
          <p:nvPr/>
        </p:nvGrpSpPr>
        <p:grpSpPr>
          <a:xfrm>
            <a:off x="5028311" y="3432500"/>
            <a:ext cx="377474" cy="335748"/>
            <a:chOff x="5028311" y="3280100"/>
            <a:chExt cx="377474" cy="335748"/>
          </a:xfrm>
        </p:grpSpPr>
        <p:sp>
          <p:nvSpPr>
            <p:cNvPr id="634" name="Google Shape;634;p45"/>
            <p:cNvSpPr/>
            <p:nvPr/>
          </p:nvSpPr>
          <p:spPr>
            <a:xfrm>
              <a:off x="5070387" y="3450982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5"/>
            <p:cNvSpPr/>
            <p:nvPr/>
          </p:nvSpPr>
          <p:spPr>
            <a:xfrm>
              <a:off x="5052564" y="3563142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5"/>
            <p:cNvSpPr/>
            <p:nvPr/>
          </p:nvSpPr>
          <p:spPr>
            <a:xfrm>
              <a:off x="5028311" y="3421446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5"/>
            <p:cNvSpPr/>
            <p:nvPr/>
          </p:nvSpPr>
          <p:spPr>
            <a:xfrm>
              <a:off x="5182165" y="3280100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5"/>
            <p:cNvSpPr/>
            <p:nvPr/>
          </p:nvSpPr>
          <p:spPr>
            <a:xfrm>
              <a:off x="5211351" y="3315333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45"/>
          <p:cNvGrpSpPr/>
          <p:nvPr/>
        </p:nvGrpSpPr>
        <p:grpSpPr>
          <a:xfrm>
            <a:off x="4216482" y="1951806"/>
            <a:ext cx="354717" cy="332757"/>
            <a:chOff x="4216482" y="1799406"/>
            <a:chExt cx="354717" cy="332757"/>
          </a:xfrm>
        </p:grpSpPr>
        <p:sp>
          <p:nvSpPr>
            <p:cNvPr id="640" name="Google Shape;640;p45"/>
            <p:cNvSpPr/>
            <p:nvPr/>
          </p:nvSpPr>
          <p:spPr>
            <a:xfrm>
              <a:off x="4216482" y="1799406"/>
              <a:ext cx="354717" cy="332757"/>
            </a:xfrm>
            <a:custGeom>
              <a:avLst/>
              <a:gdLst/>
              <a:ahLst/>
              <a:cxnLst/>
              <a:rect l="l" t="t" r="r" b="b"/>
              <a:pathLst>
                <a:path w="11145" h="10455" extrusionOk="0">
                  <a:moveTo>
                    <a:pt x="5882" y="358"/>
                  </a:moveTo>
                  <a:cubicBezTo>
                    <a:pt x="6251" y="358"/>
                    <a:pt x="6549" y="656"/>
                    <a:pt x="6549" y="1037"/>
                  </a:cubicBezTo>
                  <a:lnTo>
                    <a:pt x="6549" y="1430"/>
                  </a:lnTo>
                  <a:cubicBezTo>
                    <a:pt x="6549" y="1751"/>
                    <a:pt x="6799" y="2001"/>
                    <a:pt x="7108" y="2001"/>
                  </a:cubicBezTo>
                  <a:lnTo>
                    <a:pt x="7275" y="2001"/>
                  </a:lnTo>
                  <a:cubicBezTo>
                    <a:pt x="7394" y="2001"/>
                    <a:pt x="7489" y="2084"/>
                    <a:pt x="7489" y="2204"/>
                  </a:cubicBezTo>
                  <a:lnTo>
                    <a:pt x="7489" y="3311"/>
                  </a:lnTo>
                  <a:cubicBezTo>
                    <a:pt x="7489" y="3430"/>
                    <a:pt x="7394" y="3513"/>
                    <a:pt x="7275" y="3513"/>
                  </a:cubicBezTo>
                  <a:lnTo>
                    <a:pt x="3846" y="3513"/>
                  </a:lnTo>
                  <a:cubicBezTo>
                    <a:pt x="3727" y="3513"/>
                    <a:pt x="3632" y="3430"/>
                    <a:pt x="3632" y="3311"/>
                  </a:cubicBezTo>
                  <a:lnTo>
                    <a:pt x="3632" y="2204"/>
                  </a:lnTo>
                  <a:cubicBezTo>
                    <a:pt x="3632" y="2084"/>
                    <a:pt x="3727" y="2001"/>
                    <a:pt x="3846" y="2001"/>
                  </a:cubicBezTo>
                  <a:lnTo>
                    <a:pt x="4001" y="2001"/>
                  </a:lnTo>
                  <a:cubicBezTo>
                    <a:pt x="4322" y="2001"/>
                    <a:pt x="4572" y="1739"/>
                    <a:pt x="4572" y="1430"/>
                  </a:cubicBezTo>
                  <a:lnTo>
                    <a:pt x="4572" y="1037"/>
                  </a:lnTo>
                  <a:cubicBezTo>
                    <a:pt x="4572" y="656"/>
                    <a:pt x="4870" y="358"/>
                    <a:pt x="5239" y="358"/>
                  </a:cubicBezTo>
                  <a:close/>
                  <a:moveTo>
                    <a:pt x="10132" y="2477"/>
                  </a:moveTo>
                  <a:cubicBezTo>
                    <a:pt x="10478" y="2477"/>
                    <a:pt x="10764" y="2763"/>
                    <a:pt x="10764" y="3097"/>
                  </a:cubicBezTo>
                  <a:lnTo>
                    <a:pt x="10764" y="9466"/>
                  </a:lnTo>
                  <a:lnTo>
                    <a:pt x="10775" y="9466"/>
                  </a:lnTo>
                  <a:cubicBezTo>
                    <a:pt x="10775" y="9812"/>
                    <a:pt x="10490" y="10097"/>
                    <a:pt x="10156" y="10097"/>
                  </a:cubicBezTo>
                  <a:lnTo>
                    <a:pt x="965" y="10097"/>
                  </a:lnTo>
                  <a:cubicBezTo>
                    <a:pt x="631" y="10097"/>
                    <a:pt x="346" y="9812"/>
                    <a:pt x="346" y="9466"/>
                  </a:cubicBezTo>
                  <a:lnTo>
                    <a:pt x="346" y="3097"/>
                  </a:lnTo>
                  <a:cubicBezTo>
                    <a:pt x="346" y="2763"/>
                    <a:pt x="619" y="2477"/>
                    <a:pt x="965" y="2477"/>
                  </a:cubicBezTo>
                  <a:lnTo>
                    <a:pt x="3274" y="2477"/>
                  </a:lnTo>
                  <a:lnTo>
                    <a:pt x="3274" y="3061"/>
                  </a:lnTo>
                  <a:lnTo>
                    <a:pt x="1096" y="3061"/>
                  </a:lnTo>
                  <a:cubicBezTo>
                    <a:pt x="1000" y="3061"/>
                    <a:pt x="917" y="3132"/>
                    <a:pt x="917" y="3239"/>
                  </a:cubicBezTo>
                  <a:lnTo>
                    <a:pt x="917" y="9335"/>
                  </a:lnTo>
                  <a:cubicBezTo>
                    <a:pt x="917" y="9443"/>
                    <a:pt x="1000" y="9514"/>
                    <a:pt x="1096" y="9514"/>
                  </a:cubicBezTo>
                  <a:lnTo>
                    <a:pt x="7037" y="9514"/>
                  </a:lnTo>
                  <a:cubicBezTo>
                    <a:pt x="7144" y="9514"/>
                    <a:pt x="7215" y="9443"/>
                    <a:pt x="7215" y="9335"/>
                  </a:cubicBezTo>
                  <a:cubicBezTo>
                    <a:pt x="7215" y="9228"/>
                    <a:pt x="7144" y="9157"/>
                    <a:pt x="7037" y="9157"/>
                  </a:cubicBezTo>
                  <a:lnTo>
                    <a:pt x="1274" y="9157"/>
                  </a:lnTo>
                  <a:lnTo>
                    <a:pt x="1274" y="3418"/>
                  </a:lnTo>
                  <a:lnTo>
                    <a:pt x="3274" y="3418"/>
                  </a:lnTo>
                  <a:cubicBezTo>
                    <a:pt x="3322" y="3680"/>
                    <a:pt x="3560" y="3894"/>
                    <a:pt x="3822" y="3894"/>
                  </a:cubicBezTo>
                  <a:lnTo>
                    <a:pt x="7275" y="3894"/>
                  </a:lnTo>
                  <a:cubicBezTo>
                    <a:pt x="7561" y="3894"/>
                    <a:pt x="7787" y="3680"/>
                    <a:pt x="7835" y="3418"/>
                  </a:cubicBezTo>
                  <a:lnTo>
                    <a:pt x="9823" y="3418"/>
                  </a:lnTo>
                  <a:lnTo>
                    <a:pt x="9823" y="9157"/>
                  </a:lnTo>
                  <a:lnTo>
                    <a:pt x="7894" y="9157"/>
                  </a:lnTo>
                  <a:cubicBezTo>
                    <a:pt x="7787" y="9157"/>
                    <a:pt x="7704" y="9228"/>
                    <a:pt x="7704" y="9335"/>
                  </a:cubicBezTo>
                  <a:cubicBezTo>
                    <a:pt x="7704" y="9443"/>
                    <a:pt x="7787" y="9514"/>
                    <a:pt x="7894" y="9514"/>
                  </a:cubicBezTo>
                  <a:lnTo>
                    <a:pt x="10002" y="9514"/>
                  </a:lnTo>
                  <a:cubicBezTo>
                    <a:pt x="10109" y="9514"/>
                    <a:pt x="10180" y="9443"/>
                    <a:pt x="10180" y="9335"/>
                  </a:cubicBezTo>
                  <a:lnTo>
                    <a:pt x="10180" y="3239"/>
                  </a:lnTo>
                  <a:cubicBezTo>
                    <a:pt x="10180" y="3132"/>
                    <a:pt x="10109" y="3061"/>
                    <a:pt x="10002" y="3061"/>
                  </a:cubicBezTo>
                  <a:lnTo>
                    <a:pt x="7835" y="3061"/>
                  </a:lnTo>
                  <a:lnTo>
                    <a:pt x="7835" y="2477"/>
                  </a:lnTo>
                  <a:close/>
                  <a:moveTo>
                    <a:pt x="5239" y="1"/>
                  </a:moveTo>
                  <a:cubicBezTo>
                    <a:pt x="4679" y="1"/>
                    <a:pt x="4215" y="465"/>
                    <a:pt x="4215" y="1037"/>
                  </a:cubicBezTo>
                  <a:lnTo>
                    <a:pt x="4215" y="1430"/>
                  </a:lnTo>
                  <a:cubicBezTo>
                    <a:pt x="4215" y="1549"/>
                    <a:pt x="4120" y="1644"/>
                    <a:pt x="4001" y="1644"/>
                  </a:cubicBezTo>
                  <a:lnTo>
                    <a:pt x="3846" y="1644"/>
                  </a:lnTo>
                  <a:cubicBezTo>
                    <a:pt x="3560" y="1644"/>
                    <a:pt x="3334" y="1846"/>
                    <a:pt x="3286" y="2120"/>
                  </a:cubicBezTo>
                  <a:lnTo>
                    <a:pt x="977" y="2120"/>
                  </a:lnTo>
                  <a:cubicBezTo>
                    <a:pt x="441" y="2120"/>
                    <a:pt x="0" y="2561"/>
                    <a:pt x="0" y="3097"/>
                  </a:cubicBezTo>
                  <a:lnTo>
                    <a:pt x="0" y="9466"/>
                  </a:lnTo>
                  <a:cubicBezTo>
                    <a:pt x="0" y="10002"/>
                    <a:pt x="441" y="10455"/>
                    <a:pt x="977" y="10455"/>
                  </a:cubicBezTo>
                  <a:lnTo>
                    <a:pt x="10168" y="10455"/>
                  </a:lnTo>
                  <a:cubicBezTo>
                    <a:pt x="10704" y="10455"/>
                    <a:pt x="11145" y="10002"/>
                    <a:pt x="11145" y="9466"/>
                  </a:cubicBezTo>
                  <a:lnTo>
                    <a:pt x="11145" y="3097"/>
                  </a:lnTo>
                  <a:cubicBezTo>
                    <a:pt x="11133" y="2561"/>
                    <a:pt x="10692" y="2120"/>
                    <a:pt x="10156" y="2120"/>
                  </a:cubicBezTo>
                  <a:lnTo>
                    <a:pt x="7846" y="2120"/>
                  </a:lnTo>
                  <a:cubicBezTo>
                    <a:pt x="7799" y="1846"/>
                    <a:pt x="7561" y="1644"/>
                    <a:pt x="7299" y="1644"/>
                  </a:cubicBezTo>
                  <a:lnTo>
                    <a:pt x="7120" y="1644"/>
                  </a:lnTo>
                  <a:cubicBezTo>
                    <a:pt x="7001" y="1644"/>
                    <a:pt x="6906" y="1549"/>
                    <a:pt x="6906" y="1430"/>
                  </a:cubicBezTo>
                  <a:lnTo>
                    <a:pt x="6906" y="1037"/>
                  </a:lnTo>
                  <a:cubicBezTo>
                    <a:pt x="6906" y="465"/>
                    <a:pt x="6442" y="1"/>
                    <a:pt x="5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5"/>
            <p:cNvSpPr/>
            <p:nvPr/>
          </p:nvSpPr>
          <p:spPr>
            <a:xfrm>
              <a:off x="4373360" y="1859655"/>
              <a:ext cx="40580" cy="40962"/>
            </a:xfrm>
            <a:custGeom>
              <a:avLst/>
              <a:gdLst/>
              <a:ahLst/>
              <a:cxnLst/>
              <a:rect l="l" t="t" r="r" b="b"/>
              <a:pathLst>
                <a:path w="1275" h="1287" extrusionOk="0">
                  <a:moveTo>
                    <a:pt x="643" y="346"/>
                  </a:moveTo>
                  <a:cubicBezTo>
                    <a:pt x="798" y="346"/>
                    <a:pt x="941" y="477"/>
                    <a:pt x="941" y="644"/>
                  </a:cubicBezTo>
                  <a:cubicBezTo>
                    <a:pt x="941" y="811"/>
                    <a:pt x="798" y="942"/>
                    <a:pt x="643" y="942"/>
                  </a:cubicBezTo>
                  <a:cubicBezTo>
                    <a:pt x="477" y="942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74" y="1001"/>
                    <a:pt x="1274" y="644"/>
                  </a:cubicBezTo>
                  <a:cubicBezTo>
                    <a:pt x="1274" y="287"/>
                    <a:pt x="1001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5"/>
            <p:cNvSpPr/>
            <p:nvPr/>
          </p:nvSpPr>
          <p:spPr>
            <a:xfrm>
              <a:off x="4307795" y="1949472"/>
              <a:ext cx="181544" cy="115629"/>
            </a:xfrm>
            <a:custGeom>
              <a:avLst/>
              <a:gdLst/>
              <a:ahLst/>
              <a:cxnLst/>
              <a:rect l="l" t="t" r="r" b="b"/>
              <a:pathLst>
                <a:path w="5704" h="3633" extrusionOk="0">
                  <a:moveTo>
                    <a:pt x="822" y="2227"/>
                  </a:moveTo>
                  <a:cubicBezTo>
                    <a:pt x="1108" y="2227"/>
                    <a:pt x="1346" y="2465"/>
                    <a:pt x="1346" y="2751"/>
                  </a:cubicBezTo>
                  <a:cubicBezTo>
                    <a:pt x="1346" y="3025"/>
                    <a:pt x="1108" y="3263"/>
                    <a:pt x="822" y="3263"/>
                  </a:cubicBezTo>
                  <a:cubicBezTo>
                    <a:pt x="525" y="3263"/>
                    <a:pt x="298" y="3025"/>
                    <a:pt x="298" y="2751"/>
                  </a:cubicBezTo>
                  <a:cubicBezTo>
                    <a:pt x="298" y="2453"/>
                    <a:pt x="536" y="2227"/>
                    <a:pt x="822" y="2227"/>
                  </a:cubicBezTo>
                  <a:close/>
                  <a:moveTo>
                    <a:pt x="5275" y="1"/>
                  </a:moveTo>
                  <a:cubicBezTo>
                    <a:pt x="5275" y="1"/>
                    <a:pt x="5251" y="1"/>
                    <a:pt x="5251" y="25"/>
                  </a:cubicBezTo>
                  <a:lnTo>
                    <a:pt x="4775" y="263"/>
                  </a:lnTo>
                  <a:cubicBezTo>
                    <a:pt x="4692" y="298"/>
                    <a:pt x="4656" y="406"/>
                    <a:pt x="4704" y="501"/>
                  </a:cubicBezTo>
                  <a:cubicBezTo>
                    <a:pt x="4737" y="559"/>
                    <a:pt x="4798" y="594"/>
                    <a:pt x="4861" y="594"/>
                  </a:cubicBezTo>
                  <a:cubicBezTo>
                    <a:pt x="4889" y="594"/>
                    <a:pt x="4916" y="587"/>
                    <a:pt x="4942" y="572"/>
                  </a:cubicBezTo>
                  <a:lnTo>
                    <a:pt x="5061" y="513"/>
                  </a:lnTo>
                  <a:lnTo>
                    <a:pt x="5061" y="513"/>
                  </a:lnTo>
                  <a:cubicBezTo>
                    <a:pt x="4835" y="1287"/>
                    <a:pt x="4442" y="1846"/>
                    <a:pt x="3870" y="2203"/>
                  </a:cubicBezTo>
                  <a:cubicBezTo>
                    <a:pt x="3312" y="2563"/>
                    <a:pt x="2694" y="2644"/>
                    <a:pt x="2247" y="2644"/>
                  </a:cubicBezTo>
                  <a:cubicBezTo>
                    <a:pt x="2027" y="2644"/>
                    <a:pt x="1849" y="2624"/>
                    <a:pt x="1739" y="2608"/>
                  </a:cubicBezTo>
                  <a:cubicBezTo>
                    <a:pt x="1668" y="2192"/>
                    <a:pt x="1310" y="1882"/>
                    <a:pt x="882" y="1882"/>
                  </a:cubicBezTo>
                  <a:cubicBezTo>
                    <a:pt x="394" y="1882"/>
                    <a:pt x="1" y="2287"/>
                    <a:pt x="1" y="2763"/>
                  </a:cubicBezTo>
                  <a:cubicBezTo>
                    <a:pt x="1" y="3239"/>
                    <a:pt x="405" y="3632"/>
                    <a:pt x="882" y="3632"/>
                  </a:cubicBezTo>
                  <a:cubicBezTo>
                    <a:pt x="1298" y="3632"/>
                    <a:pt x="1644" y="3358"/>
                    <a:pt x="1727" y="2965"/>
                  </a:cubicBezTo>
                  <a:cubicBezTo>
                    <a:pt x="1858" y="2989"/>
                    <a:pt x="2037" y="3001"/>
                    <a:pt x="2263" y="3001"/>
                  </a:cubicBezTo>
                  <a:cubicBezTo>
                    <a:pt x="2751" y="3001"/>
                    <a:pt x="3442" y="2906"/>
                    <a:pt x="4061" y="2513"/>
                  </a:cubicBezTo>
                  <a:cubicBezTo>
                    <a:pt x="4692" y="2108"/>
                    <a:pt x="5120" y="1501"/>
                    <a:pt x="5394" y="679"/>
                  </a:cubicBezTo>
                  <a:lnTo>
                    <a:pt x="5418" y="727"/>
                  </a:lnTo>
                  <a:cubicBezTo>
                    <a:pt x="5454" y="787"/>
                    <a:pt x="5513" y="822"/>
                    <a:pt x="5585" y="822"/>
                  </a:cubicBezTo>
                  <a:cubicBezTo>
                    <a:pt x="5620" y="822"/>
                    <a:pt x="5644" y="822"/>
                    <a:pt x="5656" y="810"/>
                  </a:cubicBezTo>
                  <a:cubicBezTo>
                    <a:pt x="5680" y="751"/>
                    <a:pt x="5704" y="632"/>
                    <a:pt x="5656" y="560"/>
                  </a:cubicBezTo>
                  <a:lnTo>
                    <a:pt x="5418" y="84"/>
                  </a:lnTo>
                  <a:cubicBezTo>
                    <a:pt x="5418" y="84"/>
                    <a:pt x="5418" y="60"/>
                    <a:pt x="5406" y="60"/>
                  </a:cubicBezTo>
                  <a:cubicBezTo>
                    <a:pt x="5394" y="48"/>
                    <a:pt x="5394" y="36"/>
                    <a:pt x="5370" y="36"/>
                  </a:cubicBezTo>
                  <a:lnTo>
                    <a:pt x="5358" y="25"/>
                  </a:lnTo>
                  <a:cubicBezTo>
                    <a:pt x="5358" y="25"/>
                    <a:pt x="5347" y="25"/>
                    <a:pt x="5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5"/>
            <p:cNvSpPr/>
            <p:nvPr/>
          </p:nvSpPr>
          <p:spPr>
            <a:xfrm>
              <a:off x="4282397" y="1941325"/>
              <a:ext cx="34915" cy="33578"/>
            </a:xfrm>
            <a:custGeom>
              <a:avLst/>
              <a:gdLst/>
              <a:ahLst/>
              <a:cxnLst/>
              <a:rect l="l" t="t" r="r" b="b"/>
              <a:pathLst>
                <a:path w="1097" h="1055" extrusionOk="0">
                  <a:moveTo>
                    <a:pt x="197" y="1"/>
                  </a:moveTo>
                  <a:cubicBezTo>
                    <a:pt x="153" y="1"/>
                    <a:pt x="108" y="19"/>
                    <a:pt x="72" y="54"/>
                  </a:cubicBezTo>
                  <a:cubicBezTo>
                    <a:pt x="1" y="126"/>
                    <a:pt x="1" y="233"/>
                    <a:pt x="72" y="304"/>
                  </a:cubicBezTo>
                  <a:lnTo>
                    <a:pt x="299" y="531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3"/>
                    <a:pt x="144" y="1054"/>
                    <a:pt x="191" y="1054"/>
                  </a:cubicBezTo>
                  <a:cubicBezTo>
                    <a:pt x="239" y="1054"/>
                    <a:pt x="275" y="1043"/>
                    <a:pt x="311" y="1007"/>
                  </a:cubicBezTo>
                  <a:lnTo>
                    <a:pt x="537" y="781"/>
                  </a:lnTo>
                  <a:lnTo>
                    <a:pt x="751" y="1007"/>
                  </a:lnTo>
                  <a:cubicBezTo>
                    <a:pt x="787" y="1043"/>
                    <a:pt x="834" y="1054"/>
                    <a:pt x="870" y="1054"/>
                  </a:cubicBezTo>
                  <a:cubicBezTo>
                    <a:pt x="918" y="1054"/>
                    <a:pt x="965" y="1043"/>
                    <a:pt x="989" y="1007"/>
                  </a:cubicBezTo>
                  <a:cubicBezTo>
                    <a:pt x="1073" y="935"/>
                    <a:pt x="1073" y="828"/>
                    <a:pt x="989" y="757"/>
                  </a:cubicBezTo>
                  <a:lnTo>
                    <a:pt x="799" y="531"/>
                  </a:lnTo>
                  <a:lnTo>
                    <a:pt x="1025" y="304"/>
                  </a:lnTo>
                  <a:cubicBezTo>
                    <a:pt x="1096" y="233"/>
                    <a:pt x="1096" y="126"/>
                    <a:pt x="1025" y="54"/>
                  </a:cubicBezTo>
                  <a:cubicBezTo>
                    <a:pt x="989" y="19"/>
                    <a:pt x="945" y="1"/>
                    <a:pt x="900" y="1"/>
                  </a:cubicBezTo>
                  <a:cubicBezTo>
                    <a:pt x="855" y="1"/>
                    <a:pt x="811" y="19"/>
                    <a:pt x="775" y="54"/>
                  </a:cubicBezTo>
                  <a:lnTo>
                    <a:pt x="549" y="281"/>
                  </a:lnTo>
                  <a:lnTo>
                    <a:pt x="322" y="54"/>
                  </a:lnTo>
                  <a:cubicBezTo>
                    <a:pt x="287" y="19"/>
                    <a:pt x="242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5"/>
            <p:cNvSpPr/>
            <p:nvPr/>
          </p:nvSpPr>
          <p:spPr>
            <a:xfrm>
              <a:off x="4476417" y="2030760"/>
              <a:ext cx="35297" cy="33578"/>
            </a:xfrm>
            <a:custGeom>
              <a:avLst/>
              <a:gdLst/>
              <a:ahLst/>
              <a:cxnLst/>
              <a:rect l="l" t="t" r="r" b="b"/>
              <a:pathLst>
                <a:path w="1109" h="1055" extrusionOk="0">
                  <a:moveTo>
                    <a:pt x="208" y="1"/>
                  </a:moveTo>
                  <a:cubicBezTo>
                    <a:pt x="162" y="1"/>
                    <a:pt x="114" y="19"/>
                    <a:pt x="72" y="54"/>
                  </a:cubicBezTo>
                  <a:cubicBezTo>
                    <a:pt x="1" y="138"/>
                    <a:pt x="1" y="233"/>
                    <a:pt x="72" y="316"/>
                  </a:cubicBezTo>
                  <a:lnTo>
                    <a:pt x="299" y="530"/>
                  </a:lnTo>
                  <a:lnTo>
                    <a:pt x="72" y="757"/>
                  </a:lnTo>
                  <a:cubicBezTo>
                    <a:pt x="1" y="828"/>
                    <a:pt x="1" y="935"/>
                    <a:pt x="72" y="1007"/>
                  </a:cubicBezTo>
                  <a:cubicBezTo>
                    <a:pt x="108" y="1042"/>
                    <a:pt x="156" y="1054"/>
                    <a:pt x="191" y="1054"/>
                  </a:cubicBezTo>
                  <a:cubicBezTo>
                    <a:pt x="239" y="1054"/>
                    <a:pt x="287" y="1042"/>
                    <a:pt x="311" y="1007"/>
                  </a:cubicBezTo>
                  <a:lnTo>
                    <a:pt x="537" y="792"/>
                  </a:lnTo>
                  <a:lnTo>
                    <a:pt x="763" y="1007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30" y="1054"/>
                    <a:pt x="965" y="1042"/>
                    <a:pt x="1001" y="1007"/>
                  </a:cubicBezTo>
                  <a:cubicBezTo>
                    <a:pt x="1073" y="935"/>
                    <a:pt x="1073" y="828"/>
                    <a:pt x="1001" y="757"/>
                  </a:cubicBezTo>
                  <a:lnTo>
                    <a:pt x="811" y="530"/>
                  </a:lnTo>
                  <a:lnTo>
                    <a:pt x="1037" y="316"/>
                  </a:lnTo>
                  <a:cubicBezTo>
                    <a:pt x="1108" y="233"/>
                    <a:pt x="1108" y="138"/>
                    <a:pt x="1037" y="54"/>
                  </a:cubicBezTo>
                  <a:cubicBezTo>
                    <a:pt x="995" y="19"/>
                    <a:pt x="950" y="1"/>
                    <a:pt x="906" y="1"/>
                  </a:cubicBezTo>
                  <a:cubicBezTo>
                    <a:pt x="861" y="1"/>
                    <a:pt x="817" y="19"/>
                    <a:pt x="775" y="54"/>
                  </a:cubicBezTo>
                  <a:lnTo>
                    <a:pt x="561" y="280"/>
                  </a:lnTo>
                  <a:lnTo>
                    <a:pt x="334" y="54"/>
                  </a:lnTo>
                  <a:cubicBezTo>
                    <a:pt x="299" y="19"/>
                    <a:pt x="25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5"/>
            <p:cNvSpPr/>
            <p:nvPr/>
          </p:nvSpPr>
          <p:spPr>
            <a:xfrm>
              <a:off x="4379407" y="1956506"/>
              <a:ext cx="35297" cy="33546"/>
            </a:xfrm>
            <a:custGeom>
              <a:avLst/>
              <a:gdLst/>
              <a:ahLst/>
              <a:cxnLst/>
              <a:rect l="l" t="t" r="r" b="b"/>
              <a:pathLst>
                <a:path w="1109" h="1054" extrusionOk="0">
                  <a:moveTo>
                    <a:pt x="199" y="0"/>
                  </a:moveTo>
                  <a:cubicBezTo>
                    <a:pt x="153" y="0"/>
                    <a:pt x="108" y="18"/>
                    <a:pt x="72" y="54"/>
                  </a:cubicBezTo>
                  <a:cubicBezTo>
                    <a:pt x="1" y="125"/>
                    <a:pt x="1" y="232"/>
                    <a:pt x="72" y="304"/>
                  </a:cubicBezTo>
                  <a:lnTo>
                    <a:pt x="299" y="530"/>
                  </a:lnTo>
                  <a:lnTo>
                    <a:pt x="72" y="756"/>
                  </a:lnTo>
                  <a:cubicBezTo>
                    <a:pt x="1" y="828"/>
                    <a:pt x="1" y="935"/>
                    <a:pt x="72" y="1006"/>
                  </a:cubicBezTo>
                  <a:cubicBezTo>
                    <a:pt x="108" y="1042"/>
                    <a:pt x="144" y="1054"/>
                    <a:pt x="191" y="1054"/>
                  </a:cubicBezTo>
                  <a:cubicBezTo>
                    <a:pt x="239" y="1054"/>
                    <a:pt x="287" y="1042"/>
                    <a:pt x="311" y="1006"/>
                  </a:cubicBezTo>
                  <a:lnTo>
                    <a:pt x="537" y="780"/>
                  </a:lnTo>
                  <a:lnTo>
                    <a:pt x="763" y="1006"/>
                  </a:lnTo>
                  <a:cubicBezTo>
                    <a:pt x="787" y="1042"/>
                    <a:pt x="834" y="1054"/>
                    <a:pt x="882" y="1054"/>
                  </a:cubicBezTo>
                  <a:cubicBezTo>
                    <a:pt x="918" y="1054"/>
                    <a:pt x="965" y="1042"/>
                    <a:pt x="1001" y="1006"/>
                  </a:cubicBezTo>
                  <a:cubicBezTo>
                    <a:pt x="1073" y="935"/>
                    <a:pt x="1073" y="828"/>
                    <a:pt x="1001" y="756"/>
                  </a:cubicBezTo>
                  <a:lnTo>
                    <a:pt x="811" y="530"/>
                  </a:lnTo>
                  <a:lnTo>
                    <a:pt x="1025" y="304"/>
                  </a:lnTo>
                  <a:cubicBezTo>
                    <a:pt x="1108" y="232"/>
                    <a:pt x="1108" y="125"/>
                    <a:pt x="1025" y="54"/>
                  </a:cubicBezTo>
                  <a:cubicBezTo>
                    <a:pt x="989" y="18"/>
                    <a:pt x="945" y="0"/>
                    <a:pt x="900" y="0"/>
                  </a:cubicBezTo>
                  <a:cubicBezTo>
                    <a:pt x="855" y="0"/>
                    <a:pt x="811" y="18"/>
                    <a:pt x="775" y="54"/>
                  </a:cubicBezTo>
                  <a:lnTo>
                    <a:pt x="549" y="280"/>
                  </a:lnTo>
                  <a:lnTo>
                    <a:pt x="334" y="54"/>
                  </a:lnTo>
                  <a:cubicBezTo>
                    <a:pt x="293" y="18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" name="Google Shape;646;p45"/>
          <p:cNvGrpSpPr/>
          <p:nvPr/>
        </p:nvGrpSpPr>
        <p:grpSpPr>
          <a:xfrm>
            <a:off x="5295841" y="2728335"/>
            <a:ext cx="344528" cy="344114"/>
            <a:chOff x="5295841" y="2575935"/>
            <a:chExt cx="344528" cy="344114"/>
          </a:xfrm>
        </p:grpSpPr>
        <p:sp>
          <p:nvSpPr>
            <p:cNvPr id="647" name="Google Shape;647;p45"/>
            <p:cNvSpPr/>
            <p:nvPr/>
          </p:nvSpPr>
          <p:spPr>
            <a:xfrm>
              <a:off x="5317072" y="2595256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76" y="310"/>
                  </a:moveTo>
                  <a:cubicBezTo>
                    <a:pt x="548" y="310"/>
                    <a:pt x="631" y="369"/>
                    <a:pt x="631" y="465"/>
                  </a:cubicBezTo>
                  <a:cubicBezTo>
                    <a:pt x="631" y="536"/>
                    <a:pt x="572" y="607"/>
                    <a:pt x="476" y="607"/>
                  </a:cubicBezTo>
                  <a:cubicBezTo>
                    <a:pt x="405" y="607"/>
                    <a:pt x="334" y="548"/>
                    <a:pt x="334" y="465"/>
                  </a:cubicBezTo>
                  <a:cubicBezTo>
                    <a:pt x="334" y="381"/>
                    <a:pt x="393" y="310"/>
                    <a:pt x="476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0" y="203"/>
                    <a:pt x="0" y="465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15" y="917"/>
                    <a:pt x="929" y="715"/>
                    <a:pt x="929" y="465"/>
                  </a:cubicBezTo>
                  <a:cubicBezTo>
                    <a:pt x="929" y="203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5"/>
            <p:cNvSpPr/>
            <p:nvPr/>
          </p:nvSpPr>
          <p:spPr>
            <a:xfrm>
              <a:off x="5354949" y="2595256"/>
              <a:ext cx="29602" cy="29220"/>
            </a:xfrm>
            <a:custGeom>
              <a:avLst/>
              <a:gdLst/>
              <a:ahLst/>
              <a:cxnLst/>
              <a:rect l="l" t="t" r="r" b="b"/>
              <a:pathLst>
                <a:path w="930" h="918" extrusionOk="0">
                  <a:moveTo>
                    <a:pt x="465" y="310"/>
                  </a:moveTo>
                  <a:cubicBezTo>
                    <a:pt x="549" y="310"/>
                    <a:pt x="608" y="369"/>
                    <a:pt x="608" y="465"/>
                  </a:cubicBezTo>
                  <a:cubicBezTo>
                    <a:pt x="608" y="536"/>
                    <a:pt x="549" y="607"/>
                    <a:pt x="465" y="607"/>
                  </a:cubicBezTo>
                  <a:cubicBezTo>
                    <a:pt x="394" y="607"/>
                    <a:pt x="310" y="548"/>
                    <a:pt x="310" y="465"/>
                  </a:cubicBezTo>
                  <a:cubicBezTo>
                    <a:pt x="310" y="381"/>
                    <a:pt x="370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1" y="203"/>
                    <a:pt x="1" y="465"/>
                  </a:cubicBezTo>
                  <a:cubicBezTo>
                    <a:pt x="1" y="715"/>
                    <a:pt x="215" y="917"/>
                    <a:pt x="465" y="917"/>
                  </a:cubicBezTo>
                  <a:cubicBezTo>
                    <a:pt x="715" y="917"/>
                    <a:pt x="930" y="715"/>
                    <a:pt x="930" y="465"/>
                  </a:cubicBezTo>
                  <a:cubicBezTo>
                    <a:pt x="930" y="203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5"/>
            <p:cNvSpPr/>
            <p:nvPr/>
          </p:nvSpPr>
          <p:spPr>
            <a:xfrm>
              <a:off x="5392859" y="2595256"/>
              <a:ext cx="29602" cy="29220"/>
            </a:xfrm>
            <a:custGeom>
              <a:avLst/>
              <a:gdLst/>
              <a:ahLst/>
              <a:cxnLst/>
              <a:rect l="l" t="t" r="r" b="b"/>
              <a:pathLst>
                <a:path w="930" h="918" extrusionOk="0">
                  <a:moveTo>
                    <a:pt x="465" y="310"/>
                  </a:moveTo>
                  <a:cubicBezTo>
                    <a:pt x="536" y="310"/>
                    <a:pt x="608" y="369"/>
                    <a:pt x="608" y="465"/>
                  </a:cubicBezTo>
                  <a:cubicBezTo>
                    <a:pt x="608" y="536"/>
                    <a:pt x="548" y="607"/>
                    <a:pt x="465" y="607"/>
                  </a:cubicBezTo>
                  <a:cubicBezTo>
                    <a:pt x="393" y="607"/>
                    <a:pt x="310" y="548"/>
                    <a:pt x="310" y="465"/>
                  </a:cubicBezTo>
                  <a:cubicBezTo>
                    <a:pt x="310" y="381"/>
                    <a:pt x="370" y="310"/>
                    <a:pt x="465" y="310"/>
                  </a:cubicBezTo>
                  <a:close/>
                  <a:moveTo>
                    <a:pt x="465" y="0"/>
                  </a:moveTo>
                  <a:cubicBezTo>
                    <a:pt x="215" y="0"/>
                    <a:pt x="0" y="203"/>
                    <a:pt x="0" y="465"/>
                  </a:cubicBezTo>
                  <a:cubicBezTo>
                    <a:pt x="0" y="715"/>
                    <a:pt x="215" y="917"/>
                    <a:pt x="465" y="917"/>
                  </a:cubicBezTo>
                  <a:cubicBezTo>
                    <a:pt x="715" y="917"/>
                    <a:pt x="929" y="715"/>
                    <a:pt x="929" y="465"/>
                  </a:cubicBezTo>
                  <a:cubicBezTo>
                    <a:pt x="929" y="203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5"/>
            <p:cNvSpPr/>
            <p:nvPr/>
          </p:nvSpPr>
          <p:spPr>
            <a:xfrm>
              <a:off x="5295841" y="2575935"/>
              <a:ext cx="344528" cy="344114"/>
            </a:xfrm>
            <a:custGeom>
              <a:avLst/>
              <a:gdLst/>
              <a:ahLst/>
              <a:cxnLst/>
              <a:rect l="l" t="t" r="r" b="b"/>
              <a:pathLst>
                <a:path w="10824" h="10811" extrusionOk="0">
                  <a:moveTo>
                    <a:pt x="10466" y="2155"/>
                  </a:moveTo>
                  <a:lnTo>
                    <a:pt x="10466" y="10120"/>
                  </a:lnTo>
                  <a:lnTo>
                    <a:pt x="10478" y="10120"/>
                  </a:lnTo>
                  <a:cubicBezTo>
                    <a:pt x="10478" y="10323"/>
                    <a:pt x="10311" y="10501"/>
                    <a:pt x="10085" y="10501"/>
                  </a:cubicBezTo>
                  <a:lnTo>
                    <a:pt x="667" y="10501"/>
                  </a:lnTo>
                  <a:cubicBezTo>
                    <a:pt x="465" y="10501"/>
                    <a:pt x="286" y="10335"/>
                    <a:pt x="286" y="10120"/>
                  </a:cubicBezTo>
                  <a:lnTo>
                    <a:pt x="286" y="2155"/>
                  </a:lnTo>
                  <a:close/>
                  <a:moveTo>
                    <a:pt x="703" y="0"/>
                  </a:moveTo>
                  <a:cubicBezTo>
                    <a:pt x="310" y="0"/>
                    <a:pt x="0" y="310"/>
                    <a:pt x="0" y="691"/>
                  </a:cubicBezTo>
                  <a:lnTo>
                    <a:pt x="0" y="10120"/>
                  </a:lnTo>
                  <a:cubicBezTo>
                    <a:pt x="0" y="10501"/>
                    <a:pt x="310" y="10811"/>
                    <a:pt x="703" y="10811"/>
                  </a:cubicBezTo>
                  <a:lnTo>
                    <a:pt x="10121" y="10811"/>
                  </a:lnTo>
                  <a:cubicBezTo>
                    <a:pt x="10502" y="10811"/>
                    <a:pt x="10823" y="10501"/>
                    <a:pt x="10823" y="10120"/>
                  </a:cubicBezTo>
                  <a:lnTo>
                    <a:pt x="10823" y="691"/>
                  </a:lnTo>
                  <a:cubicBezTo>
                    <a:pt x="10799" y="310"/>
                    <a:pt x="10490" y="0"/>
                    <a:pt x="10109" y="0"/>
                  </a:cubicBezTo>
                  <a:lnTo>
                    <a:pt x="5025" y="0"/>
                  </a:lnTo>
                  <a:cubicBezTo>
                    <a:pt x="4942" y="0"/>
                    <a:pt x="4870" y="71"/>
                    <a:pt x="4870" y="155"/>
                  </a:cubicBezTo>
                  <a:cubicBezTo>
                    <a:pt x="4870" y="250"/>
                    <a:pt x="4942" y="321"/>
                    <a:pt x="5025" y="321"/>
                  </a:cubicBezTo>
                  <a:lnTo>
                    <a:pt x="10109" y="321"/>
                  </a:lnTo>
                  <a:cubicBezTo>
                    <a:pt x="10311" y="321"/>
                    <a:pt x="10490" y="488"/>
                    <a:pt x="10490" y="714"/>
                  </a:cubicBezTo>
                  <a:lnTo>
                    <a:pt x="10490" y="1857"/>
                  </a:lnTo>
                  <a:lnTo>
                    <a:pt x="310" y="1857"/>
                  </a:lnTo>
                  <a:lnTo>
                    <a:pt x="310" y="714"/>
                  </a:lnTo>
                  <a:cubicBezTo>
                    <a:pt x="310" y="500"/>
                    <a:pt x="477" y="321"/>
                    <a:pt x="703" y="321"/>
                  </a:cubicBezTo>
                  <a:lnTo>
                    <a:pt x="4049" y="321"/>
                  </a:lnTo>
                  <a:cubicBezTo>
                    <a:pt x="4132" y="321"/>
                    <a:pt x="4215" y="250"/>
                    <a:pt x="4215" y="155"/>
                  </a:cubicBezTo>
                  <a:cubicBezTo>
                    <a:pt x="4215" y="71"/>
                    <a:pt x="4132" y="0"/>
                    <a:pt x="4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5"/>
            <p:cNvSpPr/>
            <p:nvPr/>
          </p:nvSpPr>
          <p:spPr>
            <a:xfrm>
              <a:off x="5317072" y="2671648"/>
              <a:ext cx="13655" cy="27469"/>
            </a:xfrm>
            <a:custGeom>
              <a:avLst/>
              <a:gdLst/>
              <a:ahLst/>
              <a:cxnLst/>
              <a:rect l="l" t="t" r="r" b="b"/>
              <a:pathLst>
                <a:path w="429" h="863" extrusionOk="0">
                  <a:moveTo>
                    <a:pt x="249" y="1"/>
                  </a:moveTo>
                  <a:cubicBezTo>
                    <a:pt x="198" y="1"/>
                    <a:pt x="148" y="22"/>
                    <a:pt x="119" y="65"/>
                  </a:cubicBezTo>
                  <a:cubicBezTo>
                    <a:pt x="48" y="184"/>
                    <a:pt x="0" y="327"/>
                    <a:pt x="0" y="470"/>
                  </a:cubicBezTo>
                  <a:lnTo>
                    <a:pt x="0" y="708"/>
                  </a:lnTo>
                  <a:cubicBezTo>
                    <a:pt x="0" y="779"/>
                    <a:pt x="72" y="863"/>
                    <a:pt x="167" y="863"/>
                  </a:cubicBezTo>
                  <a:cubicBezTo>
                    <a:pt x="250" y="863"/>
                    <a:pt x="334" y="779"/>
                    <a:pt x="334" y="696"/>
                  </a:cubicBezTo>
                  <a:lnTo>
                    <a:pt x="334" y="470"/>
                  </a:lnTo>
                  <a:cubicBezTo>
                    <a:pt x="334" y="398"/>
                    <a:pt x="357" y="303"/>
                    <a:pt x="393" y="243"/>
                  </a:cubicBezTo>
                  <a:cubicBezTo>
                    <a:pt x="429" y="172"/>
                    <a:pt x="417" y="65"/>
                    <a:pt x="346" y="29"/>
                  </a:cubicBezTo>
                  <a:cubicBezTo>
                    <a:pt x="317" y="10"/>
                    <a:pt x="283" y="1"/>
                    <a:pt x="2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5"/>
            <p:cNvSpPr/>
            <p:nvPr/>
          </p:nvSpPr>
          <p:spPr>
            <a:xfrm>
              <a:off x="5332223" y="2877906"/>
              <a:ext cx="28456" cy="10695"/>
            </a:xfrm>
            <a:custGeom>
              <a:avLst/>
              <a:gdLst/>
              <a:ahLst/>
              <a:cxnLst/>
              <a:rect l="l" t="t" r="r" b="b"/>
              <a:pathLst>
                <a:path w="894" h="336" extrusionOk="0">
                  <a:moveTo>
                    <a:pt x="170" y="1"/>
                  </a:moveTo>
                  <a:cubicBezTo>
                    <a:pt x="96" y="1"/>
                    <a:pt x="34" y="57"/>
                    <a:pt x="12" y="133"/>
                  </a:cubicBezTo>
                  <a:cubicBezTo>
                    <a:pt x="0" y="228"/>
                    <a:pt x="60" y="300"/>
                    <a:pt x="131" y="312"/>
                  </a:cubicBezTo>
                  <a:cubicBezTo>
                    <a:pt x="179" y="312"/>
                    <a:pt x="215" y="336"/>
                    <a:pt x="251" y="336"/>
                  </a:cubicBezTo>
                  <a:lnTo>
                    <a:pt x="727" y="336"/>
                  </a:lnTo>
                  <a:cubicBezTo>
                    <a:pt x="822" y="336"/>
                    <a:pt x="893" y="252"/>
                    <a:pt x="893" y="169"/>
                  </a:cubicBezTo>
                  <a:cubicBezTo>
                    <a:pt x="893" y="74"/>
                    <a:pt x="822" y="2"/>
                    <a:pt x="727" y="2"/>
                  </a:cubicBezTo>
                  <a:lnTo>
                    <a:pt x="191" y="2"/>
                  </a:lnTo>
                  <a:cubicBezTo>
                    <a:pt x="184" y="1"/>
                    <a:pt x="177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5"/>
            <p:cNvSpPr/>
            <p:nvPr/>
          </p:nvSpPr>
          <p:spPr>
            <a:xfrm>
              <a:off x="5335247" y="2662704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3" y="262"/>
                    <a:pt x="72" y="334"/>
                    <a:pt x="156" y="334"/>
                  </a:cubicBezTo>
                  <a:lnTo>
                    <a:pt x="727" y="334"/>
                  </a:lnTo>
                  <a:cubicBezTo>
                    <a:pt x="810" y="334"/>
                    <a:pt x="894" y="262"/>
                    <a:pt x="894" y="167"/>
                  </a:cubicBezTo>
                  <a:cubicBezTo>
                    <a:pt x="894" y="84"/>
                    <a:pt x="810" y="1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5"/>
            <p:cNvSpPr/>
            <p:nvPr/>
          </p:nvSpPr>
          <p:spPr>
            <a:xfrm>
              <a:off x="5368223" y="2877970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5"/>
            <p:cNvSpPr/>
            <p:nvPr/>
          </p:nvSpPr>
          <p:spPr>
            <a:xfrm>
              <a:off x="5371246" y="2662704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727" y="334"/>
                  </a:lnTo>
                  <a:cubicBezTo>
                    <a:pt x="810" y="334"/>
                    <a:pt x="894" y="262"/>
                    <a:pt x="894" y="167"/>
                  </a:cubicBezTo>
                  <a:cubicBezTo>
                    <a:pt x="894" y="84"/>
                    <a:pt x="810" y="1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5"/>
            <p:cNvSpPr/>
            <p:nvPr/>
          </p:nvSpPr>
          <p:spPr>
            <a:xfrm>
              <a:off x="5317072" y="2706279"/>
              <a:ext cx="10631" cy="28838"/>
            </a:xfrm>
            <a:custGeom>
              <a:avLst/>
              <a:gdLst/>
              <a:ahLst/>
              <a:cxnLst/>
              <a:rect l="l" t="t" r="r" b="b"/>
              <a:pathLst>
                <a:path w="334" h="906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739"/>
                  </a:lnTo>
                  <a:cubicBezTo>
                    <a:pt x="0" y="822"/>
                    <a:pt x="72" y="906"/>
                    <a:pt x="167" y="906"/>
                  </a:cubicBezTo>
                  <a:cubicBezTo>
                    <a:pt x="250" y="906"/>
                    <a:pt x="334" y="822"/>
                    <a:pt x="334" y="739"/>
                  </a:cubicBezTo>
                  <a:lnTo>
                    <a:pt x="334" y="167"/>
                  </a:lnTo>
                  <a:cubicBezTo>
                    <a:pt x="334" y="84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5"/>
            <p:cNvSpPr/>
            <p:nvPr/>
          </p:nvSpPr>
          <p:spPr>
            <a:xfrm>
              <a:off x="5316690" y="2849546"/>
              <a:ext cx="12541" cy="28074"/>
            </a:xfrm>
            <a:custGeom>
              <a:avLst/>
              <a:gdLst/>
              <a:ahLst/>
              <a:cxnLst/>
              <a:rect l="l" t="t" r="r" b="b"/>
              <a:pathLst>
                <a:path w="394" h="88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88"/>
                  </a:lnTo>
                  <a:cubicBezTo>
                    <a:pt x="0" y="596"/>
                    <a:pt x="12" y="703"/>
                    <a:pt x="60" y="786"/>
                  </a:cubicBezTo>
                  <a:cubicBezTo>
                    <a:pt x="107" y="846"/>
                    <a:pt x="167" y="881"/>
                    <a:pt x="227" y="881"/>
                  </a:cubicBezTo>
                  <a:cubicBezTo>
                    <a:pt x="238" y="881"/>
                    <a:pt x="262" y="881"/>
                    <a:pt x="286" y="869"/>
                  </a:cubicBezTo>
                  <a:cubicBezTo>
                    <a:pt x="358" y="834"/>
                    <a:pt x="393" y="727"/>
                    <a:pt x="358" y="655"/>
                  </a:cubicBezTo>
                  <a:cubicBezTo>
                    <a:pt x="322" y="596"/>
                    <a:pt x="322" y="548"/>
                    <a:pt x="322" y="488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5"/>
            <p:cNvSpPr/>
            <p:nvPr/>
          </p:nvSpPr>
          <p:spPr>
            <a:xfrm>
              <a:off x="5403840" y="2877970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3" y="250"/>
                    <a:pt x="72" y="334"/>
                    <a:pt x="167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5"/>
            <p:cNvSpPr/>
            <p:nvPr/>
          </p:nvSpPr>
          <p:spPr>
            <a:xfrm>
              <a:off x="5317072" y="2741897"/>
              <a:ext cx="10631" cy="28456"/>
            </a:xfrm>
            <a:custGeom>
              <a:avLst/>
              <a:gdLst/>
              <a:ahLst/>
              <a:cxnLst/>
              <a:rect l="l" t="t" r="r" b="b"/>
              <a:pathLst>
                <a:path w="334" h="894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739"/>
                  </a:lnTo>
                  <a:cubicBezTo>
                    <a:pt x="0" y="822"/>
                    <a:pt x="72" y="894"/>
                    <a:pt x="167" y="894"/>
                  </a:cubicBezTo>
                  <a:cubicBezTo>
                    <a:pt x="250" y="894"/>
                    <a:pt x="334" y="822"/>
                    <a:pt x="334" y="739"/>
                  </a:cubicBezTo>
                  <a:lnTo>
                    <a:pt x="334" y="168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5"/>
            <p:cNvSpPr/>
            <p:nvPr/>
          </p:nvSpPr>
          <p:spPr>
            <a:xfrm>
              <a:off x="5317072" y="2813928"/>
              <a:ext cx="10631" cy="28074"/>
            </a:xfrm>
            <a:custGeom>
              <a:avLst/>
              <a:gdLst/>
              <a:ahLst/>
              <a:cxnLst/>
              <a:rect l="l" t="t" r="r" b="b"/>
              <a:pathLst>
                <a:path w="334" h="882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738"/>
                  </a:lnTo>
                  <a:cubicBezTo>
                    <a:pt x="0" y="810"/>
                    <a:pt x="72" y="881"/>
                    <a:pt x="167" y="881"/>
                  </a:cubicBezTo>
                  <a:cubicBezTo>
                    <a:pt x="250" y="881"/>
                    <a:pt x="334" y="810"/>
                    <a:pt x="334" y="715"/>
                  </a:cubicBezTo>
                  <a:lnTo>
                    <a:pt x="334" y="167"/>
                  </a:lnTo>
                  <a:cubicBezTo>
                    <a:pt x="334" y="83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5"/>
            <p:cNvSpPr/>
            <p:nvPr/>
          </p:nvSpPr>
          <p:spPr>
            <a:xfrm>
              <a:off x="5317072" y="2777928"/>
              <a:ext cx="10631" cy="28424"/>
            </a:xfrm>
            <a:custGeom>
              <a:avLst/>
              <a:gdLst/>
              <a:ahLst/>
              <a:cxnLst/>
              <a:rect l="l" t="t" r="r" b="b"/>
              <a:pathLst>
                <a:path w="334" h="893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738"/>
                  </a:lnTo>
                  <a:cubicBezTo>
                    <a:pt x="0" y="822"/>
                    <a:pt x="72" y="893"/>
                    <a:pt x="167" y="893"/>
                  </a:cubicBezTo>
                  <a:cubicBezTo>
                    <a:pt x="250" y="893"/>
                    <a:pt x="334" y="822"/>
                    <a:pt x="334" y="738"/>
                  </a:cubicBezTo>
                  <a:lnTo>
                    <a:pt x="334" y="167"/>
                  </a:lnTo>
                  <a:cubicBezTo>
                    <a:pt x="334" y="71"/>
                    <a:pt x="25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5"/>
            <p:cNvSpPr/>
            <p:nvPr/>
          </p:nvSpPr>
          <p:spPr>
            <a:xfrm>
              <a:off x="5475840" y="2745334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67"/>
                  </a:lnTo>
                  <a:cubicBezTo>
                    <a:pt x="311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5"/>
            <p:cNvSpPr/>
            <p:nvPr/>
          </p:nvSpPr>
          <p:spPr>
            <a:xfrm>
              <a:off x="5475840" y="2709334"/>
              <a:ext cx="10281" cy="28424"/>
            </a:xfrm>
            <a:custGeom>
              <a:avLst/>
              <a:gdLst/>
              <a:ahLst/>
              <a:cxnLst/>
              <a:rect l="l" t="t" r="r" b="b"/>
              <a:pathLst>
                <a:path w="323" h="893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67"/>
                  </a:lnTo>
                  <a:cubicBezTo>
                    <a:pt x="311" y="71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5"/>
            <p:cNvSpPr/>
            <p:nvPr/>
          </p:nvSpPr>
          <p:spPr>
            <a:xfrm>
              <a:off x="5475840" y="2781334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6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6"/>
                  </a:cubicBezTo>
                  <a:lnTo>
                    <a:pt x="322" y="155"/>
                  </a:lnTo>
                  <a:cubicBezTo>
                    <a:pt x="311" y="60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5"/>
            <p:cNvSpPr/>
            <p:nvPr/>
          </p:nvSpPr>
          <p:spPr>
            <a:xfrm>
              <a:off x="5473962" y="2674226"/>
              <a:ext cx="12159" cy="27915"/>
            </a:xfrm>
            <a:custGeom>
              <a:avLst/>
              <a:gdLst/>
              <a:ahLst/>
              <a:cxnLst/>
              <a:rect l="l" t="t" r="r" b="b"/>
              <a:pathLst>
                <a:path w="382" h="877" extrusionOk="0">
                  <a:moveTo>
                    <a:pt x="185" y="0"/>
                  </a:moveTo>
                  <a:cubicBezTo>
                    <a:pt x="162" y="0"/>
                    <a:pt x="139" y="6"/>
                    <a:pt x="119" y="20"/>
                  </a:cubicBezTo>
                  <a:cubicBezTo>
                    <a:pt x="48" y="43"/>
                    <a:pt x="0" y="151"/>
                    <a:pt x="48" y="222"/>
                  </a:cubicBezTo>
                  <a:cubicBezTo>
                    <a:pt x="48" y="270"/>
                    <a:pt x="60" y="329"/>
                    <a:pt x="60" y="389"/>
                  </a:cubicBezTo>
                  <a:lnTo>
                    <a:pt x="60" y="722"/>
                  </a:lnTo>
                  <a:cubicBezTo>
                    <a:pt x="60" y="805"/>
                    <a:pt x="131" y="877"/>
                    <a:pt x="227" y="877"/>
                  </a:cubicBezTo>
                  <a:cubicBezTo>
                    <a:pt x="310" y="877"/>
                    <a:pt x="381" y="805"/>
                    <a:pt x="381" y="722"/>
                  </a:cubicBezTo>
                  <a:lnTo>
                    <a:pt x="381" y="389"/>
                  </a:lnTo>
                  <a:cubicBezTo>
                    <a:pt x="381" y="281"/>
                    <a:pt x="370" y="186"/>
                    <a:pt x="322" y="91"/>
                  </a:cubicBezTo>
                  <a:cubicBezTo>
                    <a:pt x="305" y="39"/>
                    <a:pt x="244" y="0"/>
                    <a:pt x="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5"/>
            <p:cNvSpPr/>
            <p:nvPr/>
          </p:nvSpPr>
          <p:spPr>
            <a:xfrm>
              <a:off x="5475840" y="2816952"/>
              <a:ext cx="10281" cy="28456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27"/>
                  </a:lnTo>
                  <a:cubicBezTo>
                    <a:pt x="1" y="822"/>
                    <a:pt x="72" y="893"/>
                    <a:pt x="168" y="893"/>
                  </a:cubicBezTo>
                  <a:cubicBezTo>
                    <a:pt x="251" y="893"/>
                    <a:pt x="322" y="822"/>
                    <a:pt x="322" y="727"/>
                  </a:cubicBezTo>
                  <a:lnTo>
                    <a:pt x="322" y="167"/>
                  </a:lnTo>
                  <a:cubicBezTo>
                    <a:pt x="311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5"/>
            <p:cNvSpPr/>
            <p:nvPr/>
          </p:nvSpPr>
          <p:spPr>
            <a:xfrm>
              <a:off x="5442514" y="2663085"/>
              <a:ext cx="29188" cy="10249"/>
            </a:xfrm>
            <a:custGeom>
              <a:avLst/>
              <a:gdLst/>
              <a:ahLst/>
              <a:cxnLst/>
              <a:rect l="l" t="t" r="r" b="b"/>
              <a:pathLst>
                <a:path w="917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738" y="322"/>
                  </a:lnTo>
                  <a:cubicBezTo>
                    <a:pt x="810" y="322"/>
                    <a:pt x="881" y="262"/>
                    <a:pt x="893" y="191"/>
                  </a:cubicBezTo>
                  <a:cubicBezTo>
                    <a:pt x="917" y="96"/>
                    <a:pt x="857" y="24"/>
                    <a:pt x="762" y="12"/>
                  </a:cubicBezTo>
                  <a:cubicBezTo>
                    <a:pt x="715" y="12"/>
                    <a:pt x="691" y="0"/>
                    <a:pt x="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5"/>
            <p:cNvSpPr/>
            <p:nvPr/>
          </p:nvSpPr>
          <p:spPr>
            <a:xfrm>
              <a:off x="5406514" y="2662704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cubicBezTo>
                    <a:pt x="24" y="262"/>
                    <a:pt x="83" y="334"/>
                    <a:pt x="167" y="334"/>
                  </a:cubicBezTo>
                  <a:lnTo>
                    <a:pt x="738" y="334"/>
                  </a:lnTo>
                  <a:cubicBezTo>
                    <a:pt x="822" y="334"/>
                    <a:pt x="893" y="262"/>
                    <a:pt x="893" y="167"/>
                  </a:cubicBezTo>
                  <a:cubicBezTo>
                    <a:pt x="893" y="84"/>
                    <a:pt x="822" y="1"/>
                    <a:pt x="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5"/>
            <p:cNvSpPr/>
            <p:nvPr/>
          </p:nvSpPr>
          <p:spPr>
            <a:xfrm>
              <a:off x="5439840" y="2877970"/>
              <a:ext cx="28456" cy="10631"/>
            </a:xfrm>
            <a:custGeom>
              <a:avLst/>
              <a:gdLst/>
              <a:ahLst/>
              <a:cxnLst/>
              <a:rect l="l" t="t" r="r" b="b"/>
              <a:pathLst>
                <a:path w="894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727" y="334"/>
                  </a:lnTo>
                  <a:cubicBezTo>
                    <a:pt x="822" y="334"/>
                    <a:pt x="894" y="250"/>
                    <a:pt x="894" y="167"/>
                  </a:cubicBezTo>
                  <a:cubicBezTo>
                    <a:pt x="894" y="72"/>
                    <a:pt x="82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5"/>
            <p:cNvSpPr/>
            <p:nvPr/>
          </p:nvSpPr>
          <p:spPr>
            <a:xfrm>
              <a:off x="5472052" y="2852188"/>
              <a:ext cx="14069" cy="28074"/>
            </a:xfrm>
            <a:custGeom>
              <a:avLst/>
              <a:gdLst/>
              <a:ahLst/>
              <a:cxnLst/>
              <a:rect l="l" t="t" r="r" b="b"/>
              <a:pathLst>
                <a:path w="442" h="882" extrusionOk="0">
                  <a:moveTo>
                    <a:pt x="275" y="1"/>
                  </a:moveTo>
                  <a:cubicBezTo>
                    <a:pt x="191" y="1"/>
                    <a:pt x="120" y="84"/>
                    <a:pt x="120" y="167"/>
                  </a:cubicBezTo>
                  <a:lnTo>
                    <a:pt x="120" y="405"/>
                  </a:lnTo>
                  <a:cubicBezTo>
                    <a:pt x="120" y="489"/>
                    <a:pt x="84" y="572"/>
                    <a:pt x="60" y="632"/>
                  </a:cubicBezTo>
                  <a:cubicBezTo>
                    <a:pt x="1" y="703"/>
                    <a:pt x="25" y="810"/>
                    <a:pt x="108" y="858"/>
                  </a:cubicBezTo>
                  <a:cubicBezTo>
                    <a:pt x="132" y="870"/>
                    <a:pt x="168" y="882"/>
                    <a:pt x="191" y="882"/>
                  </a:cubicBezTo>
                  <a:cubicBezTo>
                    <a:pt x="239" y="882"/>
                    <a:pt x="299" y="858"/>
                    <a:pt x="322" y="810"/>
                  </a:cubicBezTo>
                  <a:cubicBezTo>
                    <a:pt x="406" y="691"/>
                    <a:pt x="441" y="560"/>
                    <a:pt x="441" y="405"/>
                  </a:cubicBezTo>
                  <a:lnTo>
                    <a:pt x="441" y="167"/>
                  </a:lnTo>
                  <a:cubicBezTo>
                    <a:pt x="441" y="84"/>
                    <a:pt x="370" y="1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5"/>
            <p:cNvSpPr/>
            <p:nvPr/>
          </p:nvSpPr>
          <p:spPr>
            <a:xfrm>
              <a:off x="5504646" y="2663467"/>
              <a:ext cx="107299" cy="99310"/>
            </a:xfrm>
            <a:custGeom>
              <a:avLst/>
              <a:gdLst/>
              <a:ahLst/>
              <a:cxnLst/>
              <a:rect l="l" t="t" r="r" b="b"/>
              <a:pathLst>
                <a:path w="3371" h="3120" extrusionOk="0">
                  <a:moveTo>
                    <a:pt x="2620" y="310"/>
                  </a:moveTo>
                  <a:cubicBezTo>
                    <a:pt x="2680" y="310"/>
                    <a:pt x="2739" y="322"/>
                    <a:pt x="2787" y="346"/>
                  </a:cubicBezTo>
                  <a:lnTo>
                    <a:pt x="1656" y="1334"/>
                  </a:lnTo>
                  <a:lnTo>
                    <a:pt x="525" y="346"/>
                  </a:lnTo>
                  <a:cubicBezTo>
                    <a:pt x="584" y="322"/>
                    <a:pt x="644" y="310"/>
                    <a:pt x="703" y="310"/>
                  </a:cubicBezTo>
                  <a:close/>
                  <a:moveTo>
                    <a:pt x="3013" y="572"/>
                  </a:moveTo>
                  <a:cubicBezTo>
                    <a:pt x="3025" y="619"/>
                    <a:pt x="3037" y="667"/>
                    <a:pt x="3037" y="727"/>
                  </a:cubicBezTo>
                  <a:lnTo>
                    <a:pt x="3037" y="2394"/>
                  </a:lnTo>
                  <a:cubicBezTo>
                    <a:pt x="3037" y="2453"/>
                    <a:pt x="3025" y="2501"/>
                    <a:pt x="3013" y="2548"/>
                  </a:cubicBezTo>
                  <a:lnTo>
                    <a:pt x="1906" y="1560"/>
                  </a:lnTo>
                  <a:lnTo>
                    <a:pt x="3013" y="572"/>
                  </a:lnTo>
                  <a:close/>
                  <a:moveTo>
                    <a:pt x="310" y="596"/>
                  </a:moveTo>
                  <a:lnTo>
                    <a:pt x="1418" y="1572"/>
                  </a:lnTo>
                  <a:lnTo>
                    <a:pt x="310" y="2560"/>
                  </a:lnTo>
                  <a:cubicBezTo>
                    <a:pt x="298" y="2513"/>
                    <a:pt x="287" y="2465"/>
                    <a:pt x="287" y="2405"/>
                  </a:cubicBezTo>
                  <a:lnTo>
                    <a:pt x="287" y="727"/>
                  </a:lnTo>
                  <a:cubicBezTo>
                    <a:pt x="287" y="679"/>
                    <a:pt x="298" y="619"/>
                    <a:pt x="310" y="596"/>
                  </a:cubicBezTo>
                  <a:close/>
                  <a:moveTo>
                    <a:pt x="715" y="0"/>
                  </a:moveTo>
                  <a:cubicBezTo>
                    <a:pt x="501" y="0"/>
                    <a:pt x="322" y="84"/>
                    <a:pt x="191" y="227"/>
                  </a:cubicBezTo>
                  <a:lnTo>
                    <a:pt x="179" y="238"/>
                  </a:lnTo>
                  <a:cubicBezTo>
                    <a:pt x="60" y="369"/>
                    <a:pt x="1" y="536"/>
                    <a:pt x="1" y="715"/>
                  </a:cubicBezTo>
                  <a:lnTo>
                    <a:pt x="1" y="2382"/>
                  </a:lnTo>
                  <a:cubicBezTo>
                    <a:pt x="1" y="2560"/>
                    <a:pt x="60" y="2727"/>
                    <a:pt x="168" y="2846"/>
                  </a:cubicBezTo>
                  <a:cubicBezTo>
                    <a:pt x="156" y="2870"/>
                    <a:pt x="156" y="2870"/>
                    <a:pt x="168" y="2882"/>
                  </a:cubicBezTo>
                  <a:lnTo>
                    <a:pt x="191" y="2917"/>
                  </a:lnTo>
                  <a:cubicBezTo>
                    <a:pt x="334" y="3048"/>
                    <a:pt x="513" y="3120"/>
                    <a:pt x="703" y="3120"/>
                  </a:cubicBezTo>
                  <a:lnTo>
                    <a:pt x="1132" y="3120"/>
                  </a:lnTo>
                  <a:cubicBezTo>
                    <a:pt x="1227" y="3120"/>
                    <a:pt x="1299" y="3048"/>
                    <a:pt x="1299" y="2953"/>
                  </a:cubicBezTo>
                  <a:cubicBezTo>
                    <a:pt x="1299" y="2870"/>
                    <a:pt x="1227" y="2798"/>
                    <a:pt x="1132" y="2798"/>
                  </a:cubicBezTo>
                  <a:lnTo>
                    <a:pt x="703" y="2798"/>
                  </a:lnTo>
                  <a:cubicBezTo>
                    <a:pt x="644" y="2798"/>
                    <a:pt x="584" y="2775"/>
                    <a:pt x="537" y="2763"/>
                  </a:cubicBezTo>
                  <a:lnTo>
                    <a:pt x="1668" y="1762"/>
                  </a:lnTo>
                  <a:lnTo>
                    <a:pt x="2799" y="2763"/>
                  </a:lnTo>
                  <a:cubicBezTo>
                    <a:pt x="2751" y="2775"/>
                    <a:pt x="2692" y="2798"/>
                    <a:pt x="2632" y="2798"/>
                  </a:cubicBezTo>
                  <a:lnTo>
                    <a:pt x="2096" y="2798"/>
                  </a:lnTo>
                  <a:cubicBezTo>
                    <a:pt x="2013" y="2798"/>
                    <a:pt x="1942" y="2870"/>
                    <a:pt x="1942" y="2953"/>
                  </a:cubicBezTo>
                  <a:cubicBezTo>
                    <a:pt x="1942" y="3048"/>
                    <a:pt x="2013" y="3120"/>
                    <a:pt x="2096" y="3120"/>
                  </a:cubicBezTo>
                  <a:lnTo>
                    <a:pt x="2632" y="3120"/>
                  </a:lnTo>
                  <a:cubicBezTo>
                    <a:pt x="2846" y="3120"/>
                    <a:pt x="3025" y="3036"/>
                    <a:pt x="3156" y="2905"/>
                  </a:cubicBezTo>
                  <a:lnTo>
                    <a:pt x="3168" y="2882"/>
                  </a:lnTo>
                  <a:cubicBezTo>
                    <a:pt x="3287" y="2751"/>
                    <a:pt x="3370" y="2584"/>
                    <a:pt x="3370" y="2394"/>
                  </a:cubicBezTo>
                  <a:lnTo>
                    <a:pt x="3370" y="727"/>
                  </a:lnTo>
                  <a:cubicBezTo>
                    <a:pt x="3370" y="322"/>
                    <a:pt x="3037" y="0"/>
                    <a:pt x="2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5"/>
            <p:cNvSpPr/>
            <p:nvPr/>
          </p:nvSpPr>
          <p:spPr>
            <a:xfrm>
              <a:off x="5503914" y="2788909"/>
              <a:ext cx="107267" cy="99692"/>
            </a:xfrm>
            <a:custGeom>
              <a:avLst/>
              <a:gdLst/>
              <a:ahLst/>
              <a:cxnLst/>
              <a:rect l="l" t="t" r="r" b="b"/>
              <a:pathLst>
                <a:path w="3370" h="3132" extrusionOk="0">
                  <a:moveTo>
                    <a:pt x="2643" y="310"/>
                  </a:moveTo>
                  <a:cubicBezTo>
                    <a:pt x="2703" y="310"/>
                    <a:pt x="2762" y="334"/>
                    <a:pt x="2810" y="346"/>
                  </a:cubicBezTo>
                  <a:lnTo>
                    <a:pt x="1679" y="1346"/>
                  </a:lnTo>
                  <a:lnTo>
                    <a:pt x="548" y="346"/>
                  </a:lnTo>
                  <a:cubicBezTo>
                    <a:pt x="607" y="334"/>
                    <a:pt x="667" y="310"/>
                    <a:pt x="726" y="310"/>
                  </a:cubicBezTo>
                  <a:close/>
                  <a:moveTo>
                    <a:pt x="333" y="584"/>
                  </a:moveTo>
                  <a:lnTo>
                    <a:pt x="1441" y="1560"/>
                  </a:lnTo>
                  <a:lnTo>
                    <a:pt x="333" y="2548"/>
                  </a:lnTo>
                  <a:cubicBezTo>
                    <a:pt x="321" y="2501"/>
                    <a:pt x="310" y="2453"/>
                    <a:pt x="310" y="2393"/>
                  </a:cubicBezTo>
                  <a:lnTo>
                    <a:pt x="310" y="727"/>
                  </a:lnTo>
                  <a:cubicBezTo>
                    <a:pt x="310" y="691"/>
                    <a:pt x="321" y="631"/>
                    <a:pt x="333" y="584"/>
                  </a:cubicBezTo>
                  <a:close/>
                  <a:moveTo>
                    <a:pt x="3036" y="584"/>
                  </a:moveTo>
                  <a:cubicBezTo>
                    <a:pt x="3048" y="631"/>
                    <a:pt x="3060" y="667"/>
                    <a:pt x="3060" y="727"/>
                  </a:cubicBezTo>
                  <a:lnTo>
                    <a:pt x="3060" y="2393"/>
                  </a:lnTo>
                  <a:cubicBezTo>
                    <a:pt x="3060" y="2441"/>
                    <a:pt x="3048" y="2501"/>
                    <a:pt x="3036" y="2548"/>
                  </a:cubicBezTo>
                  <a:lnTo>
                    <a:pt x="1929" y="1560"/>
                  </a:lnTo>
                  <a:lnTo>
                    <a:pt x="3036" y="584"/>
                  </a:lnTo>
                  <a:close/>
                  <a:moveTo>
                    <a:pt x="1691" y="1786"/>
                  </a:moveTo>
                  <a:lnTo>
                    <a:pt x="2822" y="2786"/>
                  </a:lnTo>
                  <a:cubicBezTo>
                    <a:pt x="2762" y="2798"/>
                    <a:pt x="2703" y="2810"/>
                    <a:pt x="2643" y="2810"/>
                  </a:cubicBezTo>
                  <a:lnTo>
                    <a:pt x="726" y="2810"/>
                  </a:lnTo>
                  <a:cubicBezTo>
                    <a:pt x="667" y="2810"/>
                    <a:pt x="607" y="2798"/>
                    <a:pt x="560" y="2786"/>
                  </a:cubicBezTo>
                  <a:lnTo>
                    <a:pt x="1691" y="1786"/>
                  </a:lnTo>
                  <a:close/>
                  <a:moveTo>
                    <a:pt x="726" y="0"/>
                  </a:moveTo>
                  <a:cubicBezTo>
                    <a:pt x="512" y="0"/>
                    <a:pt x="333" y="96"/>
                    <a:pt x="202" y="227"/>
                  </a:cubicBezTo>
                  <a:lnTo>
                    <a:pt x="191" y="238"/>
                  </a:lnTo>
                  <a:cubicBezTo>
                    <a:pt x="71" y="369"/>
                    <a:pt x="0" y="536"/>
                    <a:pt x="0" y="727"/>
                  </a:cubicBezTo>
                  <a:lnTo>
                    <a:pt x="0" y="2393"/>
                  </a:lnTo>
                  <a:cubicBezTo>
                    <a:pt x="0" y="2596"/>
                    <a:pt x="71" y="2751"/>
                    <a:pt x="191" y="2894"/>
                  </a:cubicBezTo>
                  <a:cubicBezTo>
                    <a:pt x="333" y="3036"/>
                    <a:pt x="512" y="3132"/>
                    <a:pt x="726" y="3132"/>
                  </a:cubicBezTo>
                  <a:lnTo>
                    <a:pt x="2643" y="3132"/>
                  </a:lnTo>
                  <a:cubicBezTo>
                    <a:pt x="2858" y="3132"/>
                    <a:pt x="3036" y="3036"/>
                    <a:pt x="3167" y="2905"/>
                  </a:cubicBezTo>
                  <a:lnTo>
                    <a:pt x="3179" y="2894"/>
                  </a:lnTo>
                  <a:cubicBezTo>
                    <a:pt x="3298" y="2751"/>
                    <a:pt x="3369" y="2596"/>
                    <a:pt x="3369" y="2393"/>
                  </a:cubicBezTo>
                  <a:lnTo>
                    <a:pt x="3369" y="727"/>
                  </a:lnTo>
                  <a:cubicBezTo>
                    <a:pt x="3369" y="536"/>
                    <a:pt x="3298" y="369"/>
                    <a:pt x="3179" y="238"/>
                  </a:cubicBezTo>
                  <a:lnTo>
                    <a:pt x="3167" y="227"/>
                  </a:lnTo>
                  <a:cubicBezTo>
                    <a:pt x="3036" y="96"/>
                    <a:pt x="2858" y="0"/>
                    <a:pt x="2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3" name="Google Shape;673;p45"/>
          <p:cNvSpPr txBox="1"/>
          <p:nvPr/>
        </p:nvSpPr>
        <p:spPr>
          <a:xfrm>
            <a:off x="121847" y="2308578"/>
            <a:ext cx="3292681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Members of the alliance</a:t>
            </a:r>
            <a:endParaRPr sz="16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675" name="Google Shape;675;p45"/>
          <p:cNvSpPr txBox="1"/>
          <p:nvPr/>
        </p:nvSpPr>
        <p:spPr>
          <a:xfrm>
            <a:off x="290945" y="1554211"/>
            <a:ext cx="3013608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Information Asymmetry</a:t>
            </a:r>
            <a:endParaRPr sz="16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677" name="Google Shape;677;p45"/>
          <p:cNvSpPr txBox="1"/>
          <p:nvPr/>
        </p:nvSpPr>
        <p:spPr>
          <a:xfrm>
            <a:off x="5927410" y="1557689"/>
            <a:ext cx="3010401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NO coercive power</a:t>
            </a:r>
            <a:endParaRPr sz="16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678" name="Google Shape;678;p45"/>
          <p:cNvSpPr txBox="1"/>
          <p:nvPr/>
        </p:nvSpPr>
        <p:spPr>
          <a:xfrm>
            <a:off x="6118543" y="2409042"/>
            <a:ext cx="3234518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Insufficient dissemination of the labels</a:t>
            </a:r>
            <a:endParaRPr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679" name="Google Shape;679;p45"/>
          <p:cNvSpPr txBox="1"/>
          <p:nvPr/>
        </p:nvSpPr>
        <p:spPr>
          <a:xfrm>
            <a:off x="6133599" y="3446163"/>
            <a:ext cx="2804212" cy="86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16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Sustainable Packaging business is not well-known enough</a:t>
            </a:r>
            <a:endParaRPr sz="16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82" name="Google Shape;918;p58">
            <a:extLst>
              <a:ext uri="{FF2B5EF4-FFF2-40B4-BE49-F238E27FC236}">
                <a16:creationId xmlns:a16="http://schemas.microsoft.com/office/drawing/2014/main" id="{0E924753-BA14-C24C-846B-D901FE06CAFE}"/>
              </a:ext>
            </a:extLst>
          </p:cNvPr>
          <p:cNvSpPr txBox="1">
            <a:spLocks/>
          </p:cNvSpPr>
          <p:nvPr/>
        </p:nvSpPr>
        <p:spPr>
          <a:xfrm>
            <a:off x="5937629" y="1856151"/>
            <a:ext cx="2825192" cy="428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1200" dirty="0"/>
              <a:t>Lack of related legislations.</a:t>
            </a:r>
          </a:p>
        </p:txBody>
      </p:sp>
      <p:sp>
        <p:nvSpPr>
          <p:cNvPr id="83" name="Google Shape;918;p58">
            <a:extLst>
              <a:ext uri="{FF2B5EF4-FFF2-40B4-BE49-F238E27FC236}">
                <a16:creationId xmlns:a16="http://schemas.microsoft.com/office/drawing/2014/main" id="{A6B11FA2-DAC5-8249-BFA3-5C9E6570EDE3}"/>
              </a:ext>
            </a:extLst>
          </p:cNvPr>
          <p:cNvSpPr txBox="1">
            <a:spLocks/>
          </p:cNvSpPr>
          <p:nvPr/>
        </p:nvSpPr>
        <p:spPr>
          <a:xfrm>
            <a:off x="6123109" y="2747656"/>
            <a:ext cx="2825192" cy="428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1200" dirty="0"/>
              <a:t>Lack of publicizing the guidelines and label.</a:t>
            </a:r>
          </a:p>
        </p:txBody>
      </p:sp>
      <p:sp>
        <p:nvSpPr>
          <p:cNvPr id="84" name="Google Shape;918;p58">
            <a:extLst>
              <a:ext uri="{FF2B5EF4-FFF2-40B4-BE49-F238E27FC236}">
                <a16:creationId xmlns:a16="http://schemas.microsoft.com/office/drawing/2014/main" id="{25A5BB9B-AC01-FD42-8A38-6DAB2EB5D354}"/>
              </a:ext>
            </a:extLst>
          </p:cNvPr>
          <p:cNvSpPr txBox="1">
            <a:spLocks/>
          </p:cNvSpPr>
          <p:nvPr/>
        </p:nvSpPr>
        <p:spPr>
          <a:xfrm>
            <a:off x="6147064" y="4152137"/>
            <a:ext cx="2825192" cy="428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1200" dirty="0"/>
              <a:t>The government should help. </a:t>
            </a:r>
          </a:p>
        </p:txBody>
      </p:sp>
      <p:sp>
        <p:nvSpPr>
          <p:cNvPr id="85" name="Google Shape;918;p58">
            <a:extLst>
              <a:ext uri="{FF2B5EF4-FFF2-40B4-BE49-F238E27FC236}">
                <a16:creationId xmlns:a16="http://schemas.microsoft.com/office/drawing/2014/main" id="{B1C43ECD-D3DC-AD4A-8293-828E7923E5A3}"/>
              </a:ext>
            </a:extLst>
          </p:cNvPr>
          <p:cNvSpPr txBox="1">
            <a:spLocks/>
          </p:cNvSpPr>
          <p:nvPr/>
        </p:nvSpPr>
        <p:spPr>
          <a:xfrm>
            <a:off x="175745" y="2762266"/>
            <a:ext cx="3351197" cy="1211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600"/>
              </a:spcAft>
            </a:pPr>
            <a:r>
              <a:rPr lang="en-US" sz="1200" dirty="0"/>
              <a:t>Currently included: E-commerce company, packaging material supplier, logistic company.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Should include: consumer group, recycling company</a:t>
            </a:r>
          </a:p>
        </p:txBody>
      </p:sp>
    </p:spTree>
    <p:extLst>
      <p:ext uri="{BB962C8B-B14F-4D97-AF65-F5344CB8AC3E}">
        <p14:creationId xmlns:p14="http://schemas.microsoft.com/office/powerpoint/2010/main" val="2784384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96"/>
          <p:cNvSpPr txBox="1">
            <a:spLocks noGrp="1"/>
          </p:cNvSpPr>
          <p:nvPr>
            <p:ph type="ctrTitle"/>
          </p:nvPr>
        </p:nvSpPr>
        <p:spPr>
          <a:xfrm>
            <a:off x="2594650" y="615699"/>
            <a:ext cx="3954600" cy="23689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br>
              <a:rPr lang="en" dirty="0"/>
            </a:br>
            <a:r>
              <a:rPr lang="en" sz="2800" dirty="0"/>
              <a:t>for</a:t>
            </a:r>
            <a:r>
              <a:rPr lang="en" sz="4000" dirty="0"/>
              <a:t> </a:t>
            </a:r>
            <a:br>
              <a:rPr lang="en" sz="4000" dirty="0"/>
            </a:br>
            <a:r>
              <a:rPr lang="en" sz="4000" dirty="0"/>
              <a:t>Listening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5706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3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going on?</a:t>
            </a:r>
            <a:endParaRPr dirty="0"/>
          </a:p>
        </p:txBody>
      </p:sp>
      <p:sp>
        <p:nvSpPr>
          <p:cNvPr id="844" name="Google Shape;844;p53"/>
          <p:cNvSpPr/>
          <p:nvPr/>
        </p:nvSpPr>
        <p:spPr>
          <a:xfrm rot="2700000">
            <a:off x="927030" y="1760663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53"/>
          <p:cNvSpPr txBox="1">
            <a:spLocks noGrp="1"/>
          </p:cNvSpPr>
          <p:nvPr>
            <p:ph type="title" idx="4294967295"/>
          </p:nvPr>
        </p:nvSpPr>
        <p:spPr>
          <a:xfrm>
            <a:off x="878751" y="2219077"/>
            <a:ext cx="1527600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800" dirty="0">
                <a:latin typeface="STSong" panose="02010600040101010101" pitchFamily="2" charset="-122"/>
                <a:ea typeface="STSong" panose="02010600040101010101" pitchFamily="2" charset="-122"/>
              </a:rPr>
              <a:t>297 </a:t>
            </a:r>
            <a:r>
              <a:rPr lang="en-US" altLang="zh-TW" sz="2400" dirty="0">
                <a:latin typeface="STSong" panose="02010600040101010101" pitchFamily="2" charset="-122"/>
                <a:ea typeface="STSong" panose="02010600040101010101" pitchFamily="2" charset="-122"/>
              </a:rPr>
              <a:t>billion</a:t>
            </a:r>
            <a:r>
              <a:rPr lang="en-US" altLang="zh-TW" sz="1800" dirty="0"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  <a:br>
              <a:rPr lang="en-US" altLang="zh-TW" sz="1800" dirty="0">
                <a:latin typeface="STSong" panose="02010600040101010101" pitchFamily="2" charset="-122"/>
                <a:ea typeface="STSong" panose="02010600040101010101" pitchFamily="2" charset="-122"/>
              </a:rPr>
            </a:br>
            <a:r>
              <a:rPr lang="en-US" altLang="zh-TW" sz="1800" dirty="0">
                <a:latin typeface="STSong" panose="02010600040101010101" pitchFamily="2" charset="-122"/>
                <a:ea typeface="STSong" panose="02010600040101010101" pitchFamily="2" charset="-122"/>
              </a:rPr>
              <a:t>NTD</a:t>
            </a:r>
            <a:endParaRPr sz="1800" dirty="0"/>
          </a:p>
        </p:txBody>
      </p:sp>
      <p:sp>
        <p:nvSpPr>
          <p:cNvPr id="846" name="Google Shape;846;p53"/>
          <p:cNvSpPr/>
          <p:nvPr/>
        </p:nvSpPr>
        <p:spPr>
          <a:xfrm rot="2700000">
            <a:off x="3958975" y="1760663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53"/>
          <p:cNvSpPr/>
          <p:nvPr/>
        </p:nvSpPr>
        <p:spPr>
          <a:xfrm rot="2700000">
            <a:off x="2486471" y="3187635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53"/>
          <p:cNvSpPr txBox="1">
            <a:spLocks noGrp="1"/>
          </p:cNvSpPr>
          <p:nvPr>
            <p:ph type="title" idx="4294967295"/>
          </p:nvPr>
        </p:nvSpPr>
        <p:spPr>
          <a:xfrm>
            <a:off x="2406351" y="3646049"/>
            <a:ext cx="1689583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600" dirty="0">
                <a:latin typeface="STSong" panose="02010600040101010101" pitchFamily="2" charset="-122"/>
                <a:ea typeface="STSong" panose="02010600040101010101" pitchFamily="2" charset="-122"/>
              </a:rPr>
              <a:t>100 </a:t>
            </a:r>
            <a:r>
              <a:rPr lang="en-US" altLang="zh-TW" sz="1800" dirty="0">
                <a:latin typeface="STSong" panose="02010600040101010101" pitchFamily="2" charset="-122"/>
                <a:ea typeface="STSong" panose="02010600040101010101" pitchFamily="2" charset="-122"/>
              </a:rPr>
              <a:t>million</a:t>
            </a:r>
            <a:r>
              <a:rPr lang="en-US" altLang="zh-TW" sz="1600" dirty="0">
                <a:latin typeface="STSong" panose="02010600040101010101" pitchFamily="2" charset="-122"/>
                <a:ea typeface="STSong" panose="02010600040101010101" pitchFamily="2" charset="-122"/>
              </a:rPr>
              <a:t>+ </a:t>
            </a:r>
            <a:r>
              <a:rPr lang="en-US" altLang="zh-TW" sz="1800" dirty="0">
                <a:latin typeface="STSong" panose="02010600040101010101" pitchFamily="2" charset="-122"/>
                <a:ea typeface="STSong" panose="02010600040101010101" pitchFamily="2" charset="-122"/>
              </a:rPr>
              <a:t>packaging</a:t>
            </a:r>
            <a:r>
              <a:rPr lang="en-US" altLang="zh-TW" sz="1600" dirty="0">
                <a:latin typeface="STSong" panose="02010600040101010101" pitchFamily="2" charset="-122"/>
                <a:ea typeface="STSong" panose="02010600040101010101" pitchFamily="2" charset="-122"/>
              </a:rPr>
              <a:t> boxes</a:t>
            </a:r>
            <a:endParaRPr sz="1600" dirty="0"/>
          </a:p>
        </p:txBody>
      </p:sp>
      <p:sp>
        <p:nvSpPr>
          <p:cNvPr id="849" name="Google Shape;849;p53"/>
          <p:cNvSpPr txBox="1">
            <a:spLocks noGrp="1"/>
          </p:cNvSpPr>
          <p:nvPr>
            <p:ph type="title" idx="4294967295"/>
          </p:nvPr>
        </p:nvSpPr>
        <p:spPr>
          <a:xfrm>
            <a:off x="3826494" y="2219077"/>
            <a:ext cx="1696003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600" dirty="0"/>
              <a:t>online shopping </a:t>
            </a:r>
            <a:r>
              <a:rPr lang="en-US" altLang="zh-TW" sz="2400" b="1" dirty="0"/>
              <a:t>+</a:t>
            </a:r>
            <a:endParaRPr sz="1000" b="1" dirty="0"/>
          </a:p>
        </p:txBody>
      </p:sp>
      <p:sp>
        <p:nvSpPr>
          <p:cNvPr id="18" name="Google Shape;844;p53">
            <a:extLst>
              <a:ext uri="{FF2B5EF4-FFF2-40B4-BE49-F238E27FC236}">
                <a16:creationId xmlns:a16="http://schemas.microsoft.com/office/drawing/2014/main" id="{763F78F8-2E52-FF45-9930-71BB38398BB6}"/>
              </a:ext>
            </a:extLst>
          </p:cNvPr>
          <p:cNvSpPr/>
          <p:nvPr/>
        </p:nvSpPr>
        <p:spPr>
          <a:xfrm rot="2700000">
            <a:off x="5427313" y="3159672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844;p53">
            <a:extLst>
              <a:ext uri="{FF2B5EF4-FFF2-40B4-BE49-F238E27FC236}">
                <a16:creationId xmlns:a16="http://schemas.microsoft.com/office/drawing/2014/main" id="{21B0B8AE-4EF5-6549-A644-DBBF1AB675FD}"/>
              </a:ext>
            </a:extLst>
          </p:cNvPr>
          <p:cNvSpPr/>
          <p:nvPr/>
        </p:nvSpPr>
        <p:spPr>
          <a:xfrm rot="2700000">
            <a:off x="6911384" y="1713405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B337E73-9D7F-884D-B54A-31D5C844F15F}"/>
              </a:ext>
            </a:extLst>
          </p:cNvPr>
          <p:cNvSpPr/>
          <p:nvPr/>
        </p:nvSpPr>
        <p:spPr>
          <a:xfrm>
            <a:off x="5642389" y="3488085"/>
            <a:ext cx="10166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dirty="0">
                <a:latin typeface="STSong" panose="02010600040101010101" pitchFamily="2" charset="-122"/>
                <a:ea typeface="STSong" panose="02010600040101010101" pitchFamily="2" charset="-122"/>
                <a:cs typeface="Times New Roman" panose="02020603050405020304" pitchFamily="18" charset="0"/>
              </a:rPr>
              <a:t>Oversized</a:t>
            </a:r>
            <a:br>
              <a:rPr lang="en-US" altLang="zh-TW" sz="1600" dirty="0">
                <a:latin typeface="STSong" panose="02010600040101010101" pitchFamily="2" charset="-122"/>
                <a:ea typeface="STSong" panose="02010600040101010101" pitchFamily="2" charset="-122"/>
                <a:cs typeface="Times New Roman" panose="02020603050405020304" pitchFamily="18" charset="0"/>
              </a:rPr>
            </a:br>
            <a:r>
              <a:rPr lang="en-US" altLang="zh-TW" sz="1600" dirty="0">
                <a:latin typeface="STSong" panose="02010600040101010101" pitchFamily="2" charset="-122"/>
                <a:ea typeface="STSong" panose="02010600040101010101" pitchFamily="2" charset="-122"/>
                <a:cs typeface="Times New Roman" panose="02020603050405020304" pitchFamily="18" charset="0"/>
              </a:rPr>
              <a:t> package</a:t>
            </a:r>
            <a:br>
              <a:rPr lang="en-US" altLang="zh-TW" sz="1600" dirty="0">
                <a:latin typeface="STSong" panose="02010600040101010101" pitchFamily="2" charset="-122"/>
                <a:ea typeface="STSong" panose="02010600040101010101" pitchFamily="2" charset="-122"/>
                <a:cs typeface="Times New Roman" panose="02020603050405020304" pitchFamily="18" charset="0"/>
              </a:rPr>
            </a:br>
            <a:r>
              <a:rPr lang="en-US" altLang="zh-TW" sz="1600" dirty="0">
                <a:latin typeface="STSong" panose="02010600040101010101" pitchFamily="2" charset="-122"/>
                <a:ea typeface="STSong" panose="02010600040101010101" pitchFamily="2" charset="-122"/>
                <a:cs typeface="Times New Roman" panose="02020603050405020304" pitchFamily="18" charset="0"/>
              </a:rPr>
              <a:t> waste</a:t>
            </a:r>
            <a:r>
              <a:rPr lang="zh-TW" altLang="zh-TW" sz="1600" dirty="0">
                <a:latin typeface="STSong" panose="02010600040101010101" pitchFamily="2" charset="-122"/>
                <a:ea typeface="STSong" panose="02010600040101010101" pitchFamily="2" charset="-122"/>
              </a:rPr>
              <a:t> </a:t>
            </a:r>
            <a:endParaRPr lang="zh-TW" altLang="en-US" sz="1600" dirty="0">
              <a:latin typeface="STSong" panose="02010600040101010101" pitchFamily="2" charset="-122"/>
              <a:ea typeface="STSong" panose="02010600040101010101" pitchFamily="2" charset="-122"/>
            </a:endParaRPr>
          </a:p>
        </p:txBody>
      </p:sp>
      <p:sp>
        <p:nvSpPr>
          <p:cNvPr id="21" name="Google Shape;849;p53">
            <a:extLst>
              <a:ext uri="{FF2B5EF4-FFF2-40B4-BE49-F238E27FC236}">
                <a16:creationId xmlns:a16="http://schemas.microsoft.com/office/drawing/2014/main" id="{C0AC1521-8335-A140-8586-FBF2A0BFEE37}"/>
              </a:ext>
            </a:extLst>
          </p:cNvPr>
          <p:cNvSpPr txBox="1">
            <a:spLocks/>
          </p:cNvSpPr>
          <p:nvPr/>
        </p:nvSpPr>
        <p:spPr>
          <a:xfrm>
            <a:off x="6778903" y="2048501"/>
            <a:ext cx="1696003" cy="855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1600" dirty="0"/>
              <a:t>Taiwan </a:t>
            </a:r>
          </a:p>
          <a:p>
            <a:pPr>
              <a:lnSpc>
                <a:spcPct val="150000"/>
              </a:lnSpc>
            </a:pPr>
            <a:r>
              <a:rPr lang="en-US" sz="1050" b="1" dirty="0"/>
              <a:t>Vs. </a:t>
            </a:r>
            <a:br>
              <a:rPr lang="en-US" sz="1000" b="1" dirty="0"/>
            </a:br>
            <a:r>
              <a:rPr lang="en-US" sz="1600" dirty="0"/>
              <a:t>EU</a:t>
            </a:r>
            <a:endParaRPr lang="en-US" sz="1600" b="1" dirty="0"/>
          </a:p>
        </p:txBody>
      </p:sp>
      <p:grpSp>
        <p:nvGrpSpPr>
          <p:cNvPr id="23" name="Google Shape;747;p47">
            <a:extLst>
              <a:ext uri="{FF2B5EF4-FFF2-40B4-BE49-F238E27FC236}">
                <a16:creationId xmlns:a16="http://schemas.microsoft.com/office/drawing/2014/main" id="{F84403E2-193F-0740-AEB0-2153317250CB}"/>
              </a:ext>
            </a:extLst>
          </p:cNvPr>
          <p:cNvGrpSpPr/>
          <p:nvPr/>
        </p:nvGrpSpPr>
        <p:grpSpPr>
          <a:xfrm rot="2757880" flipH="1">
            <a:off x="8065627" y="3502680"/>
            <a:ext cx="331800" cy="331790"/>
            <a:chOff x="543425" y="166425"/>
            <a:chExt cx="792075" cy="792050"/>
          </a:xfrm>
        </p:grpSpPr>
        <p:cxnSp>
          <p:nvCxnSpPr>
            <p:cNvPr id="24" name="Google Shape;748;p47">
              <a:extLst>
                <a:ext uri="{FF2B5EF4-FFF2-40B4-BE49-F238E27FC236}">
                  <a16:creationId xmlns:a16="http://schemas.microsoft.com/office/drawing/2014/main" id="{11349EA9-ECEC-0F44-AB74-12EE3EA2223E}"/>
                </a:ext>
              </a:extLst>
            </p:cNvPr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749;p47">
              <a:extLst>
                <a:ext uri="{FF2B5EF4-FFF2-40B4-BE49-F238E27FC236}">
                  <a16:creationId xmlns:a16="http://schemas.microsoft.com/office/drawing/2014/main" id="{E2DC12B7-3996-DD44-8379-44F8B97AB104}"/>
                </a:ext>
              </a:extLst>
            </p:cNvPr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750;p47">
              <a:extLst>
                <a:ext uri="{FF2B5EF4-FFF2-40B4-BE49-F238E27FC236}">
                  <a16:creationId xmlns:a16="http://schemas.microsoft.com/office/drawing/2014/main" id="{8A60FECB-3427-1040-BB59-DA3EBCDA39B5}"/>
                </a:ext>
              </a:extLst>
            </p:cNvPr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7" name="Google Shape;603;p45">
            <a:extLst>
              <a:ext uri="{FF2B5EF4-FFF2-40B4-BE49-F238E27FC236}">
                <a16:creationId xmlns:a16="http://schemas.microsoft.com/office/drawing/2014/main" id="{1B25F73E-271B-0E46-AA4D-8E8A837801B4}"/>
              </a:ext>
            </a:extLst>
          </p:cNvPr>
          <p:cNvCxnSpPr>
            <a:cxnSpLocks/>
          </p:cNvCxnSpPr>
          <p:nvPr/>
        </p:nvCxnSpPr>
        <p:spPr>
          <a:xfrm flipH="1" flipV="1">
            <a:off x="8231527" y="2528047"/>
            <a:ext cx="1" cy="92632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858;p53">
            <a:extLst>
              <a:ext uri="{FF2B5EF4-FFF2-40B4-BE49-F238E27FC236}">
                <a16:creationId xmlns:a16="http://schemas.microsoft.com/office/drawing/2014/main" id="{2F06EAA0-E95B-F944-9395-E8FE2172392F}"/>
              </a:ext>
            </a:extLst>
          </p:cNvPr>
          <p:cNvSpPr txBox="1"/>
          <p:nvPr/>
        </p:nvSpPr>
        <p:spPr>
          <a:xfrm>
            <a:off x="6995562" y="3951457"/>
            <a:ext cx="2463996" cy="93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" i="1" dirty="0">
                <a:latin typeface="Tajawal"/>
                <a:ea typeface="Tajawal"/>
                <a:cs typeface="Tajawal"/>
                <a:sym typeface="Tajawal"/>
              </a:rPr>
              <a:t>Case:</a:t>
            </a:r>
            <a:br>
              <a:rPr lang="en" i="1" dirty="0">
                <a:latin typeface="Tajawal"/>
                <a:ea typeface="Tajawal"/>
                <a:cs typeface="Tajawal"/>
                <a:sym typeface="Tajawal"/>
              </a:rPr>
            </a:br>
            <a:r>
              <a:rPr lang="en" i="1" dirty="0">
                <a:latin typeface="Tajawal"/>
                <a:ea typeface="Tajawal"/>
                <a:cs typeface="Tajawal"/>
                <a:sym typeface="Tajawal"/>
              </a:rPr>
              <a:t>Package+  </a:t>
            </a:r>
            <a:r>
              <a:rPr lang="en-US" altLang="zh-TW" sz="1100" b="1" i="1" dirty="0">
                <a:latin typeface="STSong" panose="02010600040101010101" pitchFamily="2" charset="-122"/>
                <a:ea typeface="STSong" panose="02010600040101010101" pitchFamily="2" charset="-122"/>
              </a:rPr>
              <a:t>Vs. </a:t>
            </a:r>
            <a:r>
              <a:rPr lang="en" i="1" dirty="0">
                <a:latin typeface="Tajawal"/>
                <a:ea typeface="Tajawal"/>
                <a:cs typeface="Tajawal"/>
                <a:sym typeface="Tajawal"/>
              </a:rPr>
              <a:t> </a:t>
            </a:r>
            <a:r>
              <a:rPr lang="en" i="1" dirty="0" err="1">
                <a:latin typeface="Tajawal"/>
                <a:ea typeface="Tajawal"/>
                <a:cs typeface="Tajawal"/>
                <a:sym typeface="Tajawal"/>
              </a:rPr>
              <a:t>RePack</a:t>
            </a:r>
            <a:endParaRPr lang="en" i="1" dirty="0">
              <a:latin typeface="Tajawal"/>
              <a:ea typeface="Tajawal"/>
              <a:cs typeface="Tajawal"/>
              <a:sym typeface="Tajawal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i="1" dirty="0">
              <a:solidFill>
                <a:srgbClr val="000000"/>
              </a:solidFill>
              <a:latin typeface="Tajawal"/>
              <a:ea typeface="Tajawal"/>
              <a:cs typeface="Tajawal"/>
              <a:sym typeface="Tajawal"/>
            </a:endParaRPr>
          </a:p>
        </p:txBody>
      </p:sp>
    </p:spTree>
    <p:extLst>
      <p:ext uri="{BB962C8B-B14F-4D97-AF65-F5344CB8AC3E}">
        <p14:creationId xmlns:p14="http://schemas.microsoft.com/office/powerpoint/2010/main" val="176331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7"/>
          <p:cNvSpPr/>
          <p:nvPr/>
        </p:nvSpPr>
        <p:spPr>
          <a:xfrm>
            <a:off x="1348500" y="1209200"/>
            <a:ext cx="6447000" cy="3394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47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Research methods</a:t>
            </a:r>
            <a:endParaRPr dirty="0"/>
          </a:p>
        </p:txBody>
      </p:sp>
      <p:sp>
        <p:nvSpPr>
          <p:cNvPr id="736" name="Google Shape;736;p47"/>
          <p:cNvSpPr txBox="1">
            <a:spLocks noGrp="1"/>
          </p:cNvSpPr>
          <p:nvPr>
            <p:ph type="subTitle" idx="1"/>
          </p:nvPr>
        </p:nvSpPr>
        <p:spPr>
          <a:xfrm>
            <a:off x="1576251" y="1209201"/>
            <a:ext cx="6219249" cy="3394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relevant literature</a:t>
            </a:r>
            <a:endParaRPr lang="en" altLang="zh-TW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" altLang="zh-TW" sz="1200" dirty="0"/>
              <a:t>CIRCULAR ECONOMY STRATEGIES IN PLASTICS COMPANIES – Evidence-based case studies from Finland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" altLang="zh-TW" dirty="0"/>
              <a:t>Sustainability in e-commerce packaging: A review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" altLang="zh-TW" dirty="0"/>
              <a:t>Non-user study from an online apparel shopper’s perspective: Case </a:t>
            </a:r>
            <a:r>
              <a:rPr lang="en" altLang="zh-TW" dirty="0" err="1"/>
              <a:t>RePack</a:t>
            </a:r>
            <a:endParaRPr lang="en" altLang="zh-TW" dirty="0"/>
          </a:p>
          <a:p>
            <a:pPr marL="0" lvl="0" indent="0"/>
            <a:endParaRPr lang="en" altLang="zh-TW" dirty="0"/>
          </a:p>
          <a:p>
            <a:pPr marL="0" indent="0"/>
            <a:r>
              <a:rPr lang="en-US" altLang="zh-TW" sz="20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Interview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TW" dirty="0" err="1"/>
              <a:t>PackAge</a:t>
            </a:r>
            <a:r>
              <a:rPr lang="en" altLang="zh-TW" dirty="0"/>
              <a:t>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TW" dirty="0"/>
              <a:t>EPA Department of Waste Management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CN" altLang="en-US" dirty="0"/>
              <a:t>環保署廢棄物管理處</a:t>
            </a:r>
            <a:r>
              <a:rPr lang="en-US" altLang="zh-TW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dirty="0"/>
              <a:t>NGO </a:t>
            </a:r>
            <a:r>
              <a:rPr lang="en" altLang="zh-TW" dirty="0"/>
              <a:t>Taiwan Watch Institute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CN" altLang="en-US" dirty="0"/>
              <a:t>看守臺灣協會</a:t>
            </a:r>
            <a:r>
              <a:rPr lang="en-US" altLang="zh-TW" dirty="0"/>
              <a:t>)</a:t>
            </a:r>
          </a:p>
          <a:p>
            <a:pPr marL="0" indent="0"/>
            <a:endParaRPr lang="en-US" altLang="zh-TW" dirty="0"/>
          </a:p>
          <a:p>
            <a:pPr marL="0" indent="0"/>
            <a:r>
              <a:rPr lang="en-US" altLang="zh-TW" sz="20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Guideline comparison</a:t>
            </a:r>
            <a:endParaRPr lang="en" altLang="zh-TW" sz="2000" dirty="0">
              <a:ea typeface="Cinzel Regular"/>
              <a:cs typeface="Cinze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TW" dirty="0"/>
              <a:t>Taiwan’s guidelines</a:t>
            </a:r>
            <a:endParaRPr lang="en-US" altLang="zh-TW" sz="2000" dirty="0">
              <a:solidFill>
                <a:schemeClr val="dk1"/>
              </a:solidFill>
              <a:latin typeface="Cinzel Regular"/>
              <a:sym typeface="Cinzel 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TW" dirty="0"/>
              <a:t>European Union Directives</a:t>
            </a:r>
          </a:p>
        </p:txBody>
      </p:sp>
      <p:cxnSp>
        <p:nvCxnSpPr>
          <p:cNvPr id="737" name="Google Shape;737;p47"/>
          <p:cNvCxnSpPr/>
          <p:nvPr/>
        </p:nvCxnSpPr>
        <p:spPr>
          <a:xfrm>
            <a:off x="4572000" y="0"/>
            <a:ext cx="0" cy="33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8" name="Google Shape;738;p47"/>
          <p:cNvCxnSpPr/>
          <p:nvPr/>
        </p:nvCxnSpPr>
        <p:spPr>
          <a:xfrm>
            <a:off x="4572000" y="4761750"/>
            <a:ext cx="0" cy="381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39" name="Google Shape;739;p47"/>
          <p:cNvGrpSpPr/>
          <p:nvPr/>
        </p:nvGrpSpPr>
        <p:grpSpPr>
          <a:xfrm>
            <a:off x="152409" y="4659301"/>
            <a:ext cx="331800" cy="331790"/>
            <a:chOff x="543425" y="166425"/>
            <a:chExt cx="792075" cy="792050"/>
          </a:xfrm>
        </p:grpSpPr>
        <p:cxnSp>
          <p:nvCxnSpPr>
            <p:cNvPr id="740" name="Google Shape;740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3" name="Google Shape;743;p47"/>
          <p:cNvGrpSpPr/>
          <p:nvPr/>
        </p:nvGrpSpPr>
        <p:grpSpPr>
          <a:xfrm rot="5400000">
            <a:off x="152409" y="152401"/>
            <a:ext cx="331800" cy="331790"/>
            <a:chOff x="543425" y="166425"/>
            <a:chExt cx="792075" cy="792050"/>
          </a:xfrm>
        </p:grpSpPr>
        <p:cxnSp>
          <p:nvCxnSpPr>
            <p:cNvPr id="744" name="Google Shape;744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7" name="Google Shape;747;p47"/>
          <p:cNvGrpSpPr/>
          <p:nvPr/>
        </p:nvGrpSpPr>
        <p:grpSpPr>
          <a:xfrm flipH="1">
            <a:off x="8659809" y="4659301"/>
            <a:ext cx="331800" cy="331790"/>
            <a:chOff x="543425" y="166425"/>
            <a:chExt cx="792075" cy="792050"/>
          </a:xfrm>
        </p:grpSpPr>
        <p:cxnSp>
          <p:nvCxnSpPr>
            <p:cNvPr id="748" name="Google Shape;748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51" name="Google Shape;751;p47"/>
          <p:cNvGrpSpPr/>
          <p:nvPr/>
        </p:nvGrpSpPr>
        <p:grpSpPr>
          <a:xfrm rot="-5400000" flipH="1">
            <a:off x="8659809" y="152401"/>
            <a:ext cx="331800" cy="331790"/>
            <a:chOff x="543425" y="166425"/>
            <a:chExt cx="792075" cy="792050"/>
          </a:xfrm>
        </p:grpSpPr>
        <p:cxnSp>
          <p:nvCxnSpPr>
            <p:cNvPr id="752" name="Google Shape;752;p47"/>
            <p:cNvCxnSpPr/>
            <p:nvPr/>
          </p:nvCxnSpPr>
          <p:spPr>
            <a:xfrm>
              <a:off x="543425" y="166425"/>
              <a:ext cx="0" cy="792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47"/>
            <p:cNvCxnSpPr/>
            <p:nvPr/>
          </p:nvCxnSpPr>
          <p:spPr>
            <a:xfrm rot="10800000">
              <a:off x="543500" y="958475"/>
              <a:ext cx="792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47"/>
            <p:cNvCxnSpPr/>
            <p:nvPr/>
          </p:nvCxnSpPr>
          <p:spPr>
            <a:xfrm rot="10800000" flipH="1">
              <a:off x="543425" y="202175"/>
              <a:ext cx="756300" cy="75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85537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4"/>
          <p:cNvSpPr txBox="1">
            <a:spLocks noGrp="1"/>
          </p:cNvSpPr>
          <p:nvPr>
            <p:ph type="title"/>
          </p:nvPr>
        </p:nvSpPr>
        <p:spPr>
          <a:xfrm>
            <a:off x="1872775" y="1201100"/>
            <a:ext cx="5398200" cy="12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Taiwan’s Guidelines</a:t>
            </a:r>
            <a:endParaRPr dirty="0"/>
          </a:p>
        </p:txBody>
      </p:sp>
      <p:sp>
        <p:nvSpPr>
          <p:cNvPr id="865" name="Google Shape;865;p54"/>
          <p:cNvSpPr txBox="1">
            <a:spLocks noGrp="1"/>
          </p:cNvSpPr>
          <p:nvPr>
            <p:ph type="title" idx="2"/>
          </p:nvPr>
        </p:nvSpPr>
        <p:spPr>
          <a:xfrm>
            <a:off x="3637550" y="2885475"/>
            <a:ext cx="1869000" cy="10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095A1E1-CE41-BE4A-B024-090BF85759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819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9656E16-7FC6-A141-AFC9-2BF1E0BF0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71" t="8040" r="2151" b="7193"/>
          <a:stretch/>
        </p:blipFill>
        <p:spPr>
          <a:xfrm>
            <a:off x="108155" y="1563331"/>
            <a:ext cx="9035844" cy="2566032"/>
          </a:xfrm>
          <a:prstGeom prst="rect">
            <a:avLst/>
          </a:prstGeom>
        </p:spPr>
      </p:pic>
      <p:sp>
        <p:nvSpPr>
          <p:cNvPr id="5" name="Google Shape;1065;p65">
            <a:extLst>
              <a:ext uri="{FF2B5EF4-FFF2-40B4-BE49-F238E27FC236}">
                <a16:creationId xmlns:a16="http://schemas.microsoft.com/office/drawing/2014/main" id="{D2281BCC-BDFB-564E-BBD7-154CA0247CCB}"/>
              </a:ext>
            </a:extLst>
          </p:cNvPr>
          <p:cNvSpPr txBox="1">
            <a:spLocks/>
          </p:cNvSpPr>
          <p:nvPr/>
        </p:nvSpPr>
        <p:spPr>
          <a:xfrm>
            <a:off x="452890" y="462022"/>
            <a:ext cx="82382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" altLang="zh-TW" sz="2000" dirty="0"/>
              <a:t>Online Shopping Packaging Reduction Label</a:t>
            </a:r>
          </a:p>
        </p:txBody>
      </p:sp>
      <p:sp>
        <p:nvSpPr>
          <p:cNvPr id="8" name="Google Shape;674;p45">
            <a:extLst>
              <a:ext uri="{FF2B5EF4-FFF2-40B4-BE49-F238E27FC236}">
                <a16:creationId xmlns:a16="http://schemas.microsoft.com/office/drawing/2014/main" id="{FB6E21C4-D389-CB4F-BC2F-502851B9C6D5}"/>
              </a:ext>
            </a:extLst>
          </p:cNvPr>
          <p:cNvSpPr txBox="1"/>
          <p:nvPr/>
        </p:nvSpPr>
        <p:spPr>
          <a:xfrm>
            <a:off x="170174" y="1179873"/>
            <a:ext cx="7606579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B2C：</a:t>
            </a:r>
            <a:r>
              <a:rPr lang="en" altLang="zh-TW" dirty="0"/>
              <a:t>Business to Consumer</a:t>
            </a:r>
            <a:r>
              <a:rPr lang="en-US" altLang="zh-TW" dirty="0"/>
              <a:t>, the e-commerce platform directly sells products to consumers.</a:t>
            </a:r>
            <a:endParaRPr sz="1600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078AF1A-657E-CB40-AFEE-58AF42636E03}"/>
              </a:ext>
            </a:extLst>
          </p:cNvPr>
          <p:cNvSpPr/>
          <p:nvPr/>
        </p:nvSpPr>
        <p:spPr>
          <a:xfrm>
            <a:off x="108155" y="4216448"/>
            <a:ext cx="87049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B2B2C/C2C</a:t>
            </a:r>
            <a:r>
              <a:rPr lang="zh-TW" altLang="en-US" dirty="0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rPr>
              <a:t>：</a:t>
            </a:r>
            <a:r>
              <a:rPr lang="en" altLang="zh-TW" dirty="0"/>
              <a:t> Business to business to Consumer/ Consumer to Consumer, stores and individual sellers sell to consumers so its hard for e-commerce platform to get the exact data thus hard to calculate. </a:t>
            </a:r>
            <a:br>
              <a:rPr lang="en" altLang="zh-TW" dirty="0"/>
            </a:br>
            <a:endParaRPr lang="en-US" altLang="zh-TW" dirty="0">
              <a:solidFill>
                <a:schemeClr val="dk1"/>
              </a:solidFill>
              <a:latin typeface="Cinzel Regular"/>
              <a:ea typeface="Cinzel Regular"/>
              <a:cs typeface="Cinzel Regular"/>
              <a:sym typeface="Cinze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75601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1" name="Google Shape;871;p55"/>
          <p:cNvGraphicFramePr/>
          <p:nvPr>
            <p:extLst/>
          </p:nvPr>
        </p:nvGraphicFramePr>
        <p:xfrm>
          <a:off x="423512" y="913967"/>
          <a:ext cx="8210349" cy="3857396"/>
        </p:xfrm>
        <a:graphic>
          <a:graphicData uri="http://schemas.openxmlformats.org/drawingml/2006/table">
            <a:tbl>
              <a:tblPr>
                <a:noFill/>
                <a:tableStyleId>{3FFE64EC-5F1B-473F-8D8B-DF7830836E4B}</a:tableStyleId>
              </a:tblPr>
              <a:tblGrid>
                <a:gridCol w="1758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1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54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Packaging </a:t>
                      </a:r>
                      <a:b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</a:b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reduction</a:t>
                      </a:r>
                      <a:endParaRPr sz="1600" dirty="0">
                        <a:solidFill>
                          <a:schemeClr val="accent2"/>
                        </a:solidFill>
                        <a:latin typeface="Cinzel Regular"/>
                        <a:ea typeface="Cinzel Regular"/>
                        <a:cs typeface="Cinzel Regular"/>
                        <a:sym typeface="Cinzel 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i="1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(Once received the label, the following requirements should be done before 2019)</a:t>
                      </a:r>
                    </a:p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packaging materials(e.g. boxes) should weigh under 10% of the package’s total weight.</a:t>
                      </a:r>
                    </a:p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tape should not be longer than twice and a half of the sum of the package’s length.</a:t>
                      </a:r>
                      <a:endParaRPr sz="1200" dirty="0">
                        <a:latin typeface="Tajawal"/>
                        <a:ea typeface="Tajawal"/>
                        <a:cs typeface="Tajawal"/>
                        <a:sym typeface="Tajaw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61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Eco-friendly </a:t>
                      </a:r>
                      <a:b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</a:b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Materials</a:t>
                      </a:r>
                      <a:endParaRPr sz="1600" dirty="0">
                        <a:solidFill>
                          <a:schemeClr val="accent2"/>
                        </a:solidFill>
                        <a:latin typeface="Cinzel Regular"/>
                        <a:ea typeface="Cinzel Regular"/>
                        <a:cs typeface="Cinzel Regular"/>
                        <a:sym typeface="Cinzel 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i="1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(Once received the label, the following requirements should be done before 2020)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packaging materials should be single material.(e.g. paper or PE)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Packaging boxes/bags should be made from 100% recycled paper or plastic that consists of at least 25% recycled plastic.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boxes should remain its original color, and the printing area on boxes/bags should be under 50%.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Packaging boxes/bags, buffering, taping should not use PVC materials.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8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Reusable </a:t>
                      </a:r>
                      <a:b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</a:br>
                      <a:r>
                        <a:rPr lang="en" sz="1600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Packaging</a:t>
                      </a:r>
                      <a:endParaRPr sz="1600" dirty="0">
                        <a:solidFill>
                          <a:schemeClr val="accent2"/>
                        </a:solidFill>
                        <a:latin typeface="Cinzel Regular"/>
                        <a:ea typeface="Cinzel Regular"/>
                        <a:cs typeface="Cinzel Regular"/>
                        <a:sym typeface="Cinzel 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i="1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(Once received the label, the following requirements should be done before 2022)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i="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Use “reusable packaging boxes/bags”, and the using rate of reusable packaging boxes/bags should increase to 10%.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Google Shape;1065;p65">
            <a:extLst>
              <a:ext uri="{FF2B5EF4-FFF2-40B4-BE49-F238E27FC236}">
                <a16:creationId xmlns:a16="http://schemas.microsoft.com/office/drawing/2014/main" id="{272E344A-986F-744C-9149-F72C8E12FF42}"/>
              </a:ext>
            </a:extLst>
          </p:cNvPr>
          <p:cNvSpPr txBox="1">
            <a:spLocks/>
          </p:cNvSpPr>
          <p:nvPr/>
        </p:nvSpPr>
        <p:spPr>
          <a:xfrm>
            <a:off x="327257" y="226048"/>
            <a:ext cx="82382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" altLang="zh-TW" sz="2000" dirty="0"/>
              <a:t>Online Shopping Packaging Reduction Guidelines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5875280-5C2F-394F-8246-BF15863882C9}"/>
              </a:ext>
            </a:extLst>
          </p:cNvPr>
          <p:cNvSpPr/>
          <p:nvPr/>
        </p:nvSpPr>
        <p:spPr>
          <a:xfrm>
            <a:off x="3581386" y="606190"/>
            <a:ext cx="1729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222222"/>
                </a:solidFill>
                <a:latin typeface="Montserrat"/>
              </a:rPr>
              <a:t>(</a:t>
            </a:r>
            <a:r>
              <a:rPr lang="zh-TW" altLang="en-US" dirty="0">
                <a:solidFill>
                  <a:srgbClr val="222222"/>
                </a:solidFill>
                <a:latin typeface="Montserrat"/>
              </a:rPr>
              <a:t>網購包裝減量指引</a:t>
            </a:r>
            <a:r>
              <a:rPr lang="en-US" altLang="zh-TW" dirty="0">
                <a:solidFill>
                  <a:srgbClr val="222222"/>
                </a:solidFill>
                <a:latin typeface="Montserrat"/>
              </a:rPr>
              <a:t>)</a:t>
            </a:r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26619E9-81C8-8C4C-9738-DBE8EF522C89}"/>
              </a:ext>
            </a:extLst>
          </p:cNvPr>
          <p:cNvSpPr/>
          <p:nvPr/>
        </p:nvSpPr>
        <p:spPr>
          <a:xfrm>
            <a:off x="1078716" y="4835723"/>
            <a:ext cx="48157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222222"/>
                </a:solidFill>
                <a:latin typeface="Montserrat"/>
              </a:rPr>
              <a:t>Guidelines from EPA(Environmental Protection Administration)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5183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68"/>
          <p:cNvSpPr txBox="1">
            <a:spLocks noGrp="1"/>
          </p:cNvSpPr>
          <p:nvPr>
            <p:ph type="title"/>
          </p:nvPr>
        </p:nvSpPr>
        <p:spPr>
          <a:xfrm>
            <a:off x="2475925" y="1729550"/>
            <a:ext cx="5769300" cy="123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European union’s </a:t>
            </a:r>
            <a:br>
              <a:rPr lang="en" dirty="0"/>
            </a:br>
            <a:r>
              <a:rPr lang="en" dirty="0"/>
              <a:t>Directives</a:t>
            </a:r>
            <a:endParaRPr dirty="0"/>
          </a:p>
        </p:txBody>
      </p:sp>
      <p:sp>
        <p:nvSpPr>
          <p:cNvPr id="1135" name="Google Shape;1135;p68"/>
          <p:cNvSpPr txBox="1">
            <a:spLocks noGrp="1"/>
          </p:cNvSpPr>
          <p:nvPr>
            <p:ph type="title" idx="2"/>
          </p:nvPr>
        </p:nvSpPr>
        <p:spPr>
          <a:xfrm>
            <a:off x="898775" y="1729550"/>
            <a:ext cx="1577100" cy="16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4EC71AD-764A-2841-810A-0763986F41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04108"/>
      </p:ext>
    </p:extLst>
  </p:cSld>
  <p:clrMapOvr>
    <a:masterClrMapping/>
  </p:clrMapOvr>
</p:sld>
</file>

<file path=ppt/theme/theme1.xml><?xml version="1.0" encoding="utf-8"?>
<a:theme xmlns:a="http://schemas.openxmlformats.org/drawingml/2006/main" name="Elegant Structures Consulting Toolkit by Slidesgo">
  <a:themeElements>
    <a:clrScheme name="Simple Light">
      <a:dk1>
        <a:srgbClr val="212121"/>
      </a:dk1>
      <a:lt1>
        <a:srgbClr val="444444"/>
      </a:lt1>
      <a:dk2>
        <a:srgbClr val="7C7C7C"/>
      </a:dk2>
      <a:lt2>
        <a:srgbClr val="BDBDBD"/>
      </a:lt2>
      <a:accent1>
        <a:srgbClr val="D8D8D8"/>
      </a:accent1>
      <a:accent2>
        <a:srgbClr val="EEEEEE"/>
      </a:accent2>
      <a:accent3>
        <a:srgbClr val="212121"/>
      </a:accent3>
      <a:accent4>
        <a:srgbClr val="444444"/>
      </a:accent4>
      <a:accent5>
        <a:srgbClr val="7C7C7C"/>
      </a:accent5>
      <a:accent6>
        <a:srgbClr val="A1A0A0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4013</TotalTime>
  <Words>1849</Words>
  <Application>Microsoft Macintosh PowerPoint</Application>
  <PresentationFormat>如螢幕大小 (16:9)</PresentationFormat>
  <Paragraphs>285</Paragraphs>
  <Slides>37</Slides>
  <Notes>36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9" baseType="lpstr">
      <vt:lpstr>Tajawal</vt:lpstr>
      <vt:lpstr>Source Sans Pro</vt:lpstr>
      <vt:lpstr>Montserrat</vt:lpstr>
      <vt:lpstr>STSong</vt:lpstr>
      <vt:lpstr>Times New Roman</vt:lpstr>
      <vt:lpstr>Cinzel Regular</vt:lpstr>
      <vt:lpstr>Tajawal Medium</vt:lpstr>
      <vt:lpstr>Arial</vt:lpstr>
      <vt:lpstr>Wingdings</vt:lpstr>
      <vt:lpstr>CharisSIL</vt:lpstr>
      <vt:lpstr>proxima-nova</vt:lpstr>
      <vt:lpstr>Elegant Structures Consulting Toolkit by Slidesgo</vt:lpstr>
      <vt:lpstr>Current situation of  Sustainable and Reusable Packaging  in Taiwan</vt:lpstr>
      <vt:lpstr>Table of Contents</vt:lpstr>
      <vt:lpstr>Research  Abstract</vt:lpstr>
      <vt:lpstr>What is going on?</vt:lpstr>
      <vt:lpstr>Research methods</vt:lpstr>
      <vt:lpstr>Taiwan’s Guidelines</vt:lpstr>
      <vt:lpstr>PowerPoint 簡報</vt:lpstr>
      <vt:lpstr>PowerPoint 簡報</vt:lpstr>
      <vt:lpstr>European union’s  Directives</vt:lpstr>
      <vt:lpstr>Packaging and Packaging Waste Directive</vt:lpstr>
      <vt:lpstr> </vt:lpstr>
      <vt:lpstr>Reusable Packaging</vt:lpstr>
      <vt:lpstr>Classification of reusable packaging</vt:lpstr>
      <vt:lpstr>Business Model </vt:lpstr>
      <vt:lpstr>Finland as pioneer in circular economy</vt:lpstr>
      <vt:lpstr>Thanks for  Listening</vt:lpstr>
      <vt:lpstr>Consumers’ Perceptions of sustainable packaging</vt:lpstr>
      <vt:lpstr>3 principals of sustainability</vt:lpstr>
      <vt:lpstr>A PIcture Is Worth a Thousand Words</vt:lpstr>
      <vt:lpstr>PowerPoint 簡報</vt:lpstr>
      <vt:lpstr>Conflicts of Sustainable packaging</vt:lpstr>
      <vt:lpstr> </vt:lpstr>
      <vt:lpstr>Social element </vt:lpstr>
      <vt:lpstr>Consumers’ Perceptions of sustainable packaging</vt:lpstr>
      <vt:lpstr>Consumers’ Perceptions of sustainable packaging</vt:lpstr>
      <vt:lpstr>Consumers’ Perceptions of sustainable packaging</vt:lpstr>
      <vt:lpstr>Consumers’ Perceptions of sustainable packaging</vt:lpstr>
      <vt:lpstr>PowerPoint 簡報</vt:lpstr>
      <vt:lpstr>Consumers’ Perceptions of sustainable packaging</vt:lpstr>
      <vt:lpstr>Factors that should be considered</vt:lpstr>
      <vt:lpstr>A good, sustainable Packaging </vt:lpstr>
      <vt:lpstr>My topic: “Current situation of Sustainable and Recycle Packaging  in Taiwan”</vt:lpstr>
      <vt:lpstr>Guidelines from different countries</vt:lpstr>
      <vt:lpstr>PowerPoint 簡報</vt:lpstr>
      <vt:lpstr>PowerPoint 簡報</vt:lpstr>
      <vt:lpstr>Possible reasons for malfunction of the label</vt:lpstr>
      <vt:lpstr>Thanks for  Listening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Aspect of Sustainable Packaging</dc:title>
  <cp:lastModifiedBy>珮慈 孫</cp:lastModifiedBy>
  <cp:revision>85</cp:revision>
  <dcterms:modified xsi:type="dcterms:W3CDTF">2021-06-29T09:28:56Z</dcterms:modified>
</cp:coreProperties>
</file>