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0"/>
  </p:notesMasterIdLst>
  <p:handoutMasterIdLst>
    <p:handoutMasterId r:id="rId21"/>
  </p:handoutMasterIdLst>
  <p:sldIdLst>
    <p:sldId id="257" r:id="rId2"/>
    <p:sldId id="258" r:id="rId3"/>
    <p:sldId id="273" r:id="rId4"/>
    <p:sldId id="287" r:id="rId5"/>
    <p:sldId id="294" r:id="rId6"/>
    <p:sldId id="288" r:id="rId7"/>
    <p:sldId id="272" r:id="rId8"/>
    <p:sldId id="285" r:id="rId9"/>
    <p:sldId id="284" r:id="rId10"/>
    <p:sldId id="289" r:id="rId11"/>
    <p:sldId id="296" r:id="rId12"/>
    <p:sldId id="290" r:id="rId13"/>
    <p:sldId id="291" r:id="rId14"/>
    <p:sldId id="275" r:id="rId15"/>
    <p:sldId id="292" r:id="rId16"/>
    <p:sldId id="293" r:id="rId17"/>
    <p:sldId id="278" r:id="rId18"/>
    <p:sldId id="286" r:id="rId19"/>
  </p:sldIdLst>
  <p:sldSz cx="9906000" cy="6858000" type="A4"/>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45"/>
    <a:srgbClr val="CC0066"/>
    <a:srgbClr val="66003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86120" autoAdjust="0"/>
  </p:normalViewPr>
  <p:slideViewPr>
    <p:cSldViewPr snapToGrid="0">
      <p:cViewPr varScale="1">
        <p:scale>
          <a:sx n="96" d="100"/>
          <a:sy n="96" d="100"/>
        </p:scale>
        <p:origin x="1600" y="168"/>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413"/>
    </p:cViewPr>
  </p:sorterViewPr>
  <p:notesViewPr>
    <p:cSldViewPr snapToGrid="0">
      <p:cViewPr varScale="1">
        <p:scale>
          <a:sx n="85" d="100"/>
          <a:sy n="85" d="100"/>
        </p:scale>
        <p:origin x="3928" y="192"/>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1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Billion (RMB)</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1E9B-D54A-A689-300CFC4C8C77}"/>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1E9B-D54A-A689-300CFC4C8C77}"/>
              </c:ext>
            </c:extLst>
          </c:dPt>
          <c:dLbls>
            <c:dLbl>
              <c:idx val="0"/>
              <c:tx>
                <c:rich>
                  <a:bodyPr/>
                  <a:lstStyle/>
                  <a:p>
                    <a:fld id="{CC1AA00E-3FA8-4E4E-A348-BEF63BDCA5D9}" type="VALUE">
                      <a:rPr lang="en-US" altLang="zh-CN"/>
                      <a:pPr/>
                      <a:t>[值]</a:t>
                    </a:fld>
                    <a:endParaRPr lang="zh-CN"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9B-D54A-A689-300CFC4C8C77}"/>
                </c:ext>
              </c:extLst>
            </c:dLbl>
            <c:dLbl>
              <c:idx val="1"/>
              <c:tx>
                <c:rich>
                  <a:bodyPr rot="0" spcFirstLastPara="0" vertOverflow="ellipsis" vert="horz" wrap="square" lIns="38100" tIns="19050" rIns="38100" bIns="19050" anchor="ctr" anchorCtr="1"/>
                  <a:lstStyle/>
                  <a:p>
                    <a:fld id="{4BDCD0BE-6133-4939-90C3-1BC92D233FDD}" type="VALUE">
                      <a:rPr lang="en-US" altLang="zh-CN"/>
                      <a:pPr/>
                      <a:t>[值]</a:t>
                    </a:fld>
                    <a:endParaRPr lang="zh-CN" altLang="en-US"/>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E9B-D54A-A689-300CFC4C8C77}"/>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Times New Roman Regular" panose="02020603050405020304" charset="0"/>
                    <a:ea typeface="Times New Roman Regular" panose="02020603050405020304" charset="0"/>
                    <a:cs typeface="Times New Roman Regular" panose="02020603050405020304" charset="0"/>
                    <a:sym typeface="Times New Roman Regular" panose="02020603050405020304" charset="0"/>
                  </a:defRPr>
                </a:pPr>
                <a:endParaRPr lang="zh-CN"/>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Comprehensive output value of tea industry</c:v>
                </c:pt>
                <c:pt idx="1">
                  <c:v>Production Value of Industry Chain</c:v>
                </c:pt>
              </c:strCache>
            </c:strRef>
          </c:cat>
          <c:val>
            <c:numRef>
              <c:f>Sheet1!$B$2:$B$3</c:f>
              <c:numCache>
                <c:formatCode>General</c:formatCode>
                <c:ptCount val="2"/>
                <c:pt idx="0">
                  <c:v>900</c:v>
                </c:pt>
                <c:pt idx="1">
                  <c:v>1305</c:v>
                </c:pt>
              </c:numCache>
            </c:numRef>
          </c:val>
          <c:extLst>
            <c:ext xmlns:c16="http://schemas.microsoft.com/office/drawing/2014/chart" uri="{C3380CC4-5D6E-409C-BE32-E72D297353CC}">
              <c16:uniqueId val="{00000004-1E9B-D54A-A689-300CFC4C8C77}"/>
            </c:ext>
          </c:extLst>
        </c:ser>
        <c:dLbls>
          <c:showLegendKey val="0"/>
          <c:showVal val="0"/>
          <c:showCatName val="0"/>
          <c:showSerName val="0"/>
          <c:showPercent val="0"/>
          <c:showBubbleSize val="0"/>
          <c:showLeaderLines val="1"/>
        </c:dLbls>
        <c:firstSliceAng val="0"/>
      </c:pieChart>
      <c:spPr>
        <a:noFill/>
        <a:ln>
          <a:noFill/>
        </a:ln>
        <a:effectLst/>
      </c:spPr>
    </c:plotArea>
    <c:legend>
      <c:legendPos val="t"/>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Regular" panose="02020603050405020304" charset="0"/>
                <a:ea typeface="Times New Roman Regular" panose="02020603050405020304" charset="0"/>
                <a:cs typeface="Times New Roman Regular" panose="02020603050405020304" charset="0"/>
                <a:sym typeface="Times New Roman Regular" panose="02020603050405020304" charset="0"/>
              </a:defRPr>
            </a:pPr>
            <a:endParaRPr lang="zh-CN"/>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Regular" panose="02020603050405020304" charset="0"/>
                <a:ea typeface="Times New Roman Regular" panose="02020603050405020304" charset="0"/>
                <a:cs typeface="Times New Roman Regular" panose="02020603050405020304" charset="0"/>
                <a:sym typeface="Times New Roman Regular" panose="02020603050405020304" charset="0"/>
              </a:defRPr>
            </a:pPr>
            <a:endParaRPr lang="zh-CN"/>
          </a:p>
        </c:txPr>
      </c:legendEntry>
      <c:layout>
        <c:manualLayout>
          <c:xMode val="edge"/>
          <c:yMode val="edge"/>
          <c:x val="2.5455052291525806E-2"/>
          <c:y val="0.10116531987539154"/>
          <c:w val="0.8882258901260931"/>
          <c:h val="0.18162938111829841"/>
        </c:manualLayout>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solidFill>
              <a:latin typeface="Times New Roman Regular" panose="02020603050405020304" charset="0"/>
              <a:ea typeface="Times New Roman Regular" panose="02020603050405020304" charset="0"/>
              <a:cs typeface="Times New Roman Regular" panose="02020603050405020304" charset="0"/>
              <a:sym typeface="Times New Roman Regular" panose="02020603050405020304" charset="0"/>
            </a:defRPr>
          </a:pPr>
          <a:endParaRPr lang="zh-CN"/>
        </a:p>
      </c:txPr>
    </c:legend>
    <c:plotVisOnly val="1"/>
    <c:dispBlanksAs val="gap"/>
    <c:showDLblsOverMax val="0"/>
  </c:chart>
  <c:spPr>
    <a:noFill/>
    <a:ln>
      <a:noFill/>
    </a:ln>
    <a:effectLst/>
  </c:spPr>
  <c:txPr>
    <a:bodyPr/>
    <a:lstStyle/>
    <a:p>
      <a:pPr>
        <a:defRPr lang="zh-CN">
          <a:latin typeface="Times New Roman Regular" panose="02020603050405020304" charset="0"/>
          <a:ea typeface="Times New Roman Regular" panose="02020603050405020304" charset="0"/>
          <a:cs typeface="Times New Roman Regular" panose="02020603050405020304" charset="0"/>
          <a:sym typeface="Times New Roman Regular" panose="02020603050405020304" charset="0"/>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204805435293884E-2"/>
          <c:y val="0.12691056145169272"/>
          <c:w val="0.9467494280423534"/>
          <c:h val="0.5574145378598977"/>
        </c:manualLayout>
      </c:layout>
      <c:lineChart>
        <c:grouping val="standard"/>
        <c:varyColors val="0"/>
        <c:ser>
          <c:idx val="0"/>
          <c:order val="0"/>
          <c:tx>
            <c:strRef>
              <c:f>Sheet1!$B$1</c:f>
              <c:strCache>
                <c:ptCount val="1"/>
                <c:pt idx="0">
                  <c:v>Tea Production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0.112557578212691"/>
                  <c:y val="-5.1149678126038503E-3"/>
                </c:manualLayout>
              </c:layout>
              <c:tx>
                <c:rich>
                  <a:bodyPr rot="0" vert="horz"/>
                  <a:lstStyle/>
                  <a:p>
                    <a:fld id="{2DDA1382-E825-4E27-83DA-0DF7734B0D43}" type="VALUE">
                      <a:rPr lang="en-US" sz="1400"/>
                      <a:pPr/>
                      <a:t>[值]</a:t>
                    </a:fld>
                    <a:endParaRPr lang="zh-CN"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71811361200429"/>
                      <c:h val="0.14412770809578099"/>
                    </c:manualLayout>
                  </c15:layout>
                  <c15:dlblFieldTable/>
                  <c15:showDataLabelsRange val="0"/>
                </c:ext>
                <c:ext xmlns:c16="http://schemas.microsoft.com/office/drawing/2014/chart" uri="{C3380CC4-5D6E-409C-BE32-E72D297353CC}">
                  <c16:uniqueId val="{00000000-8DDF-5144-B238-20D5B69314F5}"/>
                </c:ext>
              </c:extLst>
            </c:dLbl>
            <c:dLbl>
              <c:idx val="1"/>
              <c:tx>
                <c:rich>
                  <a:bodyPr rot="0" vert="horz"/>
                  <a:lstStyle/>
                  <a:p>
                    <a:pPr>
                      <a:defRPr sz="1400"/>
                    </a:pPr>
                    <a:fld id="{D442E83C-E471-4BB0-B559-1017AFA9FF6C}" type="VALUE">
                      <a:rPr lang="en-US" altLang="zh-CN" sz="1400"/>
                      <a:pPr>
                        <a:defRPr sz="1400"/>
                      </a:pPr>
                      <a:t>[值]</a:t>
                    </a:fld>
                    <a:endParaRPr lang="zh-CN"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DDF-5144-B238-20D5B69314F5}"/>
                </c:ext>
              </c:extLst>
            </c:dLbl>
            <c:spPr>
              <a:noFill/>
              <a:ln>
                <a:noFill/>
              </a:ln>
              <a:effectLst/>
            </c:spPr>
            <c:txPr>
              <a:bodyPr rot="0" vert="horz"/>
              <a:lstStyle/>
              <a:p>
                <a:pPr>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Sheet1!$B$2:$B$3</c:f>
              <c:numCache>
                <c:formatCode>General</c:formatCode>
                <c:ptCount val="2"/>
                <c:pt idx="0">
                  <c:v>39.9</c:v>
                </c:pt>
                <c:pt idx="1">
                  <c:v>46.1</c:v>
                </c:pt>
              </c:numCache>
            </c:numRef>
          </c:val>
          <c:smooth val="0"/>
          <c:extLst>
            <c:ext xmlns:c16="http://schemas.microsoft.com/office/drawing/2014/chart" uri="{C3380CC4-5D6E-409C-BE32-E72D297353CC}">
              <c16:uniqueId val="{00000002-8DDF-5144-B238-20D5B69314F5}"/>
            </c:ext>
          </c:extLst>
        </c:ser>
        <c:ser>
          <c:idx val="1"/>
          <c:order val="1"/>
          <c:tx>
            <c:strRef>
              <c:f>Sheet1!$C$1</c:f>
              <c:strCache>
                <c:ptCount val="1"/>
                <c:pt idx="0">
                  <c:v>Exports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9.0579710144927494E-2"/>
                  <c:y val="-2.918642495710620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DF-5144-B238-20D5B69314F5}"/>
                </c:ext>
              </c:extLst>
            </c:dLbl>
            <c:dLbl>
              <c:idx val="1"/>
              <c:tx>
                <c:rich>
                  <a:bodyPr/>
                  <a:lstStyle/>
                  <a:p>
                    <a:fld id="{1CE0B134-0DA6-4B31-96DA-7C698BDE86F2}" type="VALUE">
                      <a:rPr lang="en-US" altLang="zh-CN"/>
                      <a:pPr/>
                      <a:t>[值]</a:t>
                    </a:fld>
                    <a:endParaRPr lang="zh-CN"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DDF-5144-B238-20D5B69314F5}"/>
                </c:ext>
              </c:extLst>
            </c:dLbl>
            <c:spPr>
              <a:noFill/>
              <a:ln>
                <a:noFill/>
              </a:ln>
              <a:effectLst/>
            </c:spPr>
            <c:txPr>
              <a:bodyPr rot="0" vert="horz"/>
              <a:lstStyle/>
              <a:p>
                <a:pPr>
                  <a:defRPr sz="1400"/>
                </a:pPr>
                <a:endParaRPr lang="zh-CN"/>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2020</c:v>
                </c:pt>
              </c:numCache>
            </c:numRef>
          </c:cat>
          <c:val>
            <c:numRef>
              <c:f>Sheet1!$C$2:$C$3</c:f>
              <c:numCache>
                <c:formatCode>General</c:formatCode>
                <c:ptCount val="2"/>
                <c:pt idx="0">
                  <c:v>4.55</c:v>
                </c:pt>
                <c:pt idx="1">
                  <c:v>4.18</c:v>
                </c:pt>
              </c:numCache>
            </c:numRef>
          </c:val>
          <c:smooth val="0"/>
          <c:extLst>
            <c:ext xmlns:c16="http://schemas.microsoft.com/office/drawing/2014/chart" uri="{C3380CC4-5D6E-409C-BE32-E72D297353CC}">
              <c16:uniqueId val="{00000005-8DDF-5144-B238-20D5B69314F5}"/>
            </c:ext>
          </c:extLst>
        </c:ser>
        <c:dLbls>
          <c:showLegendKey val="0"/>
          <c:showVal val="0"/>
          <c:showCatName val="0"/>
          <c:showSerName val="0"/>
          <c:showPercent val="0"/>
          <c:showBubbleSize val="0"/>
        </c:dLbls>
        <c:marker val="1"/>
        <c:smooth val="0"/>
        <c:axId val="1431072832"/>
        <c:axId val="1431070752"/>
      </c:lineChart>
      <c:catAx>
        <c:axId val="143107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1431070752"/>
        <c:crosses val="autoZero"/>
        <c:auto val="1"/>
        <c:lblAlgn val="ctr"/>
        <c:lblOffset val="100"/>
        <c:noMultiLvlLbl val="0"/>
      </c:catAx>
      <c:valAx>
        <c:axId val="14310707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31072832"/>
        <c:crosses val="autoZero"/>
        <c:crossBetween val="between"/>
      </c:valAx>
      <c:spPr>
        <a:noFill/>
        <a:ln>
          <a:noFill/>
        </a:ln>
        <a:effectLst/>
      </c:spPr>
    </c:plotArea>
    <c:legend>
      <c:legendPos val="b"/>
      <c:legendEntry>
        <c:idx val="0"/>
        <c:txPr>
          <a:bodyPr rot="0" vert="horz"/>
          <a:lstStyle/>
          <a:p>
            <a:pPr>
              <a:defRPr/>
            </a:pPr>
            <a:endParaRPr lang="zh-CN"/>
          </a:p>
        </c:txPr>
      </c:legendEntry>
      <c:legendEntry>
        <c:idx val="1"/>
        <c:txPr>
          <a:bodyPr rot="0" vert="horz"/>
          <a:lstStyle/>
          <a:p>
            <a:pPr>
              <a:defRPr/>
            </a:pPr>
            <a:endParaRPr lang="zh-CN"/>
          </a:p>
        </c:txPr>
      </c:legendEntry>
      <c:layout>
        <c:manualLayout>
          <c:xMode val="edge"/>
          <c:yMode val="edge"/>
          <c:x val="0.26559990180853726"/>
          <c:y val="0.86308017665445247"/>
          <c:w val="0.46880000579390618"/>
          <c:h val="0.13691982334554753"/>
        </c:manualLayout>
      </c:layout>
      <c:overlay val="0"/>
      <c:spPr>
        <a:noFill/>
        <a:ln>
          <a:noFill/>
        </a:ln>
        <a:effectLst/>
      </c:spPr>
      <c:txPr>
        <a:bodyPr rot="0" vert="horz"/>
        <a:lstStyle/>
        <a:p>
          <a:pPr>
            <a:defRPr/>
          </a:pPr>
          <a:endParaRPr lang="zh-CN"/>
        </a:p>
      </c:txPr>
    </c:legend>
    <c:plotVisOnly val="1"/>
    <c:dispBlanksAs val="gap"/>
    <c:showDLblsOverMax val="0"/>
  </c:chart>
  <c:spPr>
    <a:noFill/>
    <a:ln>
      <a:noFill/>
    </a:ln>
    <a:effectLst/>
  </c:spPr>
  <c:txPr>
    <a:bodyPr/>
    <a:lstStyle/>
    <a:p>
      <a:pPr>
        <a:defRPr lang="en-US" altLang="zh-CN" sz="1200" b="0" i="0" u="none" strike="noStrike" kern="1200" baseline="0">
          <a:solidFill>
            <a:schemeClr val="tx1"/>
          </a:solidFill>
          <a:latin typeface="+mn-lt"/>
          <a:ea typeface="+mn-ea"/>
          <a:cs typeface="+mn-cs"/>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D3117F-E4CD-48CC-9A41-CFC61D2027C4}" type="datetimeFigureOut">
              <a:rPr lang="zh-TW" altLang="en-US" smtClean="0"/>
              <a:t>2021/12/8</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7FCE73-060E-4805-9CA7-D9E40BF9D3AB}" type="slidenum">
              <a:rPr lang="zh-TW" altLang="en-US" smtClean="0"/>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77E232-5BD3-474B-93D4-BBE4BE861F87}" type="datetimeFigureOut">
              <a:rPr lang="zh-TW" altLang="en-US" smtClean="0"/>
              <a:t>2021/12/8</a:t>
            </a:fld>
            <a:endParaRPr lang="zh-TW" altLang="en-US"/>
          </a:p>
        </p:txBody>
      </p:sp>
      <p:sp>
        <p:nvSpPr>
          <p:cNvPr id="4" name="投影片圖像版面配置區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2EF382-94E5-4172-8ACD-912DFC53CC88}" type="slidenum">
              <a:rPr lang="zh-TW" altLang="en-US" smtClean="0"/>
              <a:t>‹#›</a:t>
            </a:fld>
            <a:endParaRPr lang="zh-TW"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dirty="0"/>
              <a:t>Good evening, everyone, I am Zoe. Today I want to have a brief presentation of my research topic</a:t>
            </a:r>
            <a:r>
              <a:rPr lang="en-US" altLang="zh-TW" dirty="0"/>
              <a:t>——an assessment of transformation and upgrading of tea industry in Fujian.</a:t>
            </a:r>
            <a:endParaRPr lang="en" altLang="zh-TW" dirty="0"/>
          </a:p>
          <a:p>
            <a:endParaRPr lang="zh-TW" altLang="en-US" dirty="0"/>
          </a:p>
        </p:txBody>
      </p:sp>
      <p:sp>
        <p:nvSpPr>
          <p:cNvPr id="4" name="投影片編號版面配置區 3"/>
          <p:cNvSpPr>
            <a:spLocks noGrp="1"/>
          </p:cNvSpPr>
          <p:nvPr>
            <p:ph type="sldNum" sz="quarter" idx="5"/>
          </p:nvPr>
        </p:nvSpPr>
        <p:spPr/>
        <p:txBody>
          <a:bodyPr/>
          <a:lstStyle/>
          <a:p>
            <a:fld id="{A82EF382-94E5-4172-8ACD-912DFC53CC88}" type="slidenum">
              <a:rPr lang="zh-TW" altLang="en-US" smtClean="0"/>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lvl="0" indent="0">
              <a:buFont typeface="Wingdings" panose="05000000000000000000" pitchFamily="2" charset="2"/>
              <a:buNone/>
            </a:pPr>
            <a:r>
              <a:rPr lang="en-US" altLang="zh-TW" b="1" dirty="0">
                <a:latin typeface="標楷體" panose="02010601000101010101" pitchFamily="65" charset="-120"/>
                <a:ea typeface="標楷體" panose="02010601000101010101" pitchFamily="65" charset="-120"/>
              </a:rPr>
              <a:t>For industry Transformation and Industrial Upgrading Theory, Gary (1999), based on global value chain (VGC) analysis, argues that industrial upgrading can be understood as the process of upgrading an economic organization into a more technologically capable and profitable economic field.</a:t>
            </a:r>
          </a:p>
          <a:p>
            <a:pPr marL="0" lvl="0" indent="0">
              <a:buFont typeface="Wingdings" panose="05000000000000000000" pitchFamily="2" charset="2"/>
              <a:buNone/>
            </a:pPr>
            <a:endParaRPr lang="zh-TW" altLang="zh-TW" b="1" dirty="0">
              <a:latin typeface="標楷體" panose="02010601000101010101" pitchFamily="65" charset="-120"/>
              <a:ea typeface="標楷體" panose="02010601000101010101" pitchFamily="65" charset="-120"/>
            </a:endParaRP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10</a:t>
            </a:fld>
            <a:endParaRPr lang="zh-TW" altLang="en-US"/>
          </a:p>
        </p:txBody>
      </p:sp>
    </p:spTree>
    <p:extLst>
      <p:ext uri="{BB962C8B-B14F-4D97-AF65-F5344CB8AC3E}">
        <p14:creationId xmlns:p14="http://schemas.microsoft.com/office/powerpoint/2010/main" val="2717995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In 1990, Michael Porter, a professor at Harvard University, put forward the diamond model theory from competitive advantage. Porter's diamond theory provides a relatively complete analytical framework for industrial development with a solid systemic nature. Porter's diamond theory believes that whether a specific industry is competitive is affected by six factors, including four direct factors: factors of production, demand conditions, the state of related and auxiliary drives, business strategy and structure and competition, and two crucial (additional) factors: government and opportunities.</a:t>
            </a:r>
            <a:endParaRPr kumimoji="1" lang="zh-CN" altLang="en-US" dirty="0"/>
          </a:p>
        </p:txBody>
      </p:sp>
      <p:sp>
        <p:nvSpPr>
          <p:cNvPr id="4" name="灯片编号占位符 3"/>
          <p:cNvSpPr>
            <a:spLocks noGrp="1"/>
          </p:cNvSpPr>
          <p:nvPr>
            <p:ph type="sldNum" sz="quarter" idx="5"/>
          </p:nvPr>
        </p:nvSpPr>
        <p:spPr/>
        <p:txBody>
          <a:bodyPr/>
          <a:lstStyle/>
          <a:p>
            <a:fld id="{A82EF382-94E5-4172-8ACD-912DFC53CC88}" type="slidenum">
              <a:rPr lang="zh-TW" altLang="en-US" smtClean="0"/>
              <a:t>11</a:t>
            </a:fld>
            <a:endParaRPr lang="zh-TW" altLang="en-US"/>
          </a:p>
        </p:txBody>
      </p:sp>
    </p:spTree>
    <p:extLst>
      <p:ext uri="{BB962C8B-B14F-4D97-AF65-F5344CB8AC3E}">
        <p14:creationId xmlns:p14="http://schemas.microsoft.com/office/powerpoint/2010/main" val="386576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CN" sz="1200" b="0" i="0" kern="1200" dirty="0">
                <a:solidFill>
                  <a:schemeClr val="tx1"/>
                </a:solidFill>
                <a:effectLst/>
                <a:latin typeface="+mn-lt"/>
                <a:ea typeface="+mn-ea"/>
                <a:cs typeface="+mn-cs"/>
              </a:rPr>
              <a:t>In 1992, the Chairman of Taiwan Acer Group, Stan Shih, proposed the "Smile Curve” on its </a:t>
            </a:r>
            <a:r>
              <a:rPr lang="en" altLang="zh-CN" sz="1200" b="0" i="0" kern="1200" dirty="0" err="1">
                <a:solidFill>
                  <a:schemeClr val="tx1"/>
                </a:solidFill>
                <a:effectLst/>
                <a:latin typeface="+mn-lt"/>
                <a:ea typeface="+mn-ea"/>
                <a:cs typeface="+mn-cs"/>
              </a:rPr>
              <a:t>publiciation</a:t>
            </a:r>
            <a:r>
              <a:rPr lang="en" altLang="zh-CN" sz="1200" b="0" i="0" kern="1200" dirty="0">
                <a:solidFill>
                  <a:schemeClr val="tx1"/>
                </a:solidFill>
                <a:effectLst/>
                <a:latin typeface="+mn-lt"/>
                <a:ea typeface="+mn-ea"/>
                <a:cs typeface="+mn-cs"/>
              </a:rPr>
              <a:t> named Business Growth Strategies for Asia Pacific to describe the changes of the added value of each link in the personal computer manufacturing process based on Michael Porter's value chain model and his  experience in the IT industry. </a:t>
            </a:r>
            <a:r>
              <a:rPr lang="en" altLang="zh-CN" sz="1200" kern="1200" dirty="0">
                <a:solidFill>
                  <a:schemeClr val="tx1"/>
                </a:solidFill>
                <a:effectLst/>
                <a:latin typeface="+mn-lt"/>
                <a:ea typeface="+mn-ea"/>
                <a:cs typeface="+mn-cs"/>
              </a:rPr>
              <a:t>The Smile Curve is a comprehensive display of the various links in the industrial chain, reflecting the value-added of different links in the form of a parabola, and has become a fundamental theory to guide the direction of industrial upgrading. The "smile curve" is a smile-shaped curve with high and low levels at both ends, describing the value-added level of each link in the industrial chain.</a:t>
            </a:r>
          </a:p>
          <a:p>
            <a:pPr marL="0" lvl="0" indent="0">
              <a:buFont typeface="Wingdings" panose="05000000000000000000" pitchFamily="2" charset="2"/>
              <a:buNone/>
            </a:pPr>
            <a:endParaRPr lang="zh-TW" altLang="zh-TW" b="1" dirty="0">
              <a:latin typeface="標楷體" panose="02010601000101010101" pitchFamily="65" charset="-120"/>
              <a:ea typeface="標楷體" panose="02010601000101010101" pitchFamily="65" charset="-120"/>
            </a:endParaRP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12</a:t>
            </a:fld>
            <a:endParaRPr lang="zh-TW" altLang="en-US"/>
          </a:p>
        </p:txBody>
      </p:sp>
    </p:spTree>
    <p:extLst>
      <p:ext uri="{BB962C8B-B14F-4D97-AF65-F5344CB8AC3E}">
        <p14:creationId xmlns:p14="http://schemas.microsoft.com/office/powerpoint/2010/main" val="370108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lvl="0" indent="0">
              <a:buFont typeface="Wingdings" panose="05000000000000000000" pitchFamily="2" charset="2"/>
              <a:buNone/>
            </a:pPr>
            <a:r>
              <a:rPr lang="en" altLang="zh-TW" b="1" dirty="0">
                <a:latin typeface="標楷體" panose="02010601000101010101" pitchFamily="65" charset="-120"/>
                <a:ea typeface="標楷體" panose="02010601000101010101" pitchFamily="65" charset="-120"/>
              </a:rPr>
              <a:t>Based on literature and theory review, this study establishes a smile curve model for the tea industry.</a:t>
            </a:r>
          </a:p>
          <a:p>
            <a:pPr marL="0" lvl="0" indent="0">
              <a:buFont typeface="Wingdings" panose="05000000000000000000" pitchFamily="2" charset="2"/>
              <a:buNone/>
            </a:pPr>
            <a:r>
              <a:rPr lang="en" altLang="zh-TW" b="1" dirty="0">
                <a:latin typeface="標楷體" panose="02010601000101010101" pitchFamily="65" charset="-120"/>
                <a:ea typeface="標楷體" panose="02010601000101010101" pitchFamily="65" charset="-120"/>
              </a:rPr>
              <a:t>In terms of distribution, we integrate online and offline sales platforms with the help of  internet, develop sales channels, and introduce the live-streaming with goods sales model; we can also follow the teahouse business that is flourishing in Beijing, Shanghai, and Chengdu to combine the tea industry with cultural values, to build the service industry, and to develop new distribution channels.</a:t>
            </a:r>
          </a:p>
          <a:p>
            <a:pPr marL="0" lvl="0" indent="0">
              <a:buFont typeface="Wingdings" panose="05000000000000000000" pitchFamily="2" charset="2"/>
              <a:buNone/>
            </a:pPr>
            <a:r>
              <a:rPr lang="en" altLang="zh-TW" b="1" dirty="0">
                <a:latin typeface="標楷體" panose="02010601000101010101" pitchFamily="65" charset="-120"/>
                <a:ea typeface="標楷體" panose="02010601000101010101" pitchFamily="65" charset="-120"/>
              </a:rPr>
              <a:t>For production, we will concentrate on the technical improvement of tea quality, and optimize the producing and technological process through technical research and development to maintain Fujian's leadership in tea quality. In the face of the widespread demand for new tea beverages, we may launch new tea beverages as a sub-brand. In terms of pre-production, R&amp;D staff should always pay attention to the development trend of the tea industry, making full use of technological advances to reduce production costs and improve product quality, and integrating Fujian tea culture and fashion elements into product design and packaging by merging the needs of current consumer groups in the design segment.</a:t>
            </a:r>
            <a:endParaRPr lang="zh-TW" altLang="zh-TW" b="1" dirty="0">
              <a:latin typeface="標楷體" panose="02010601000101010101" pitchFamily="65" charset="-120"/>
              <a:ea typeface="標楷體" panose="02010601000101010101" pitchFamily="65" charset="-120"/>
            </a:endParaRP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13</a:t>
            </a:fld>
            <a:endParaRPr lang="zh-TW" altLang="en-US"/>
          </a:p>
        </p:txBody>
      </p:sp>
    </p:spTree>
    <p:extLst>
      <p:ext uri="{BB962C8B-B14F-4D97-AF65-F5344CB8AC3E}">
        <p14:creationId xmlns:p14="http://schemas.microsoft.com/office/powerpoint/2010/main" val="229539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This study is a qualitative study. To ensure the accuracy of data, based on the previous literature review, this study will conduct further in-depth interviews and cross-validation to fill in the data gaps where literature data are not available.</a:t>
            </a:r>
          </a:p>
          <a:p>
            <a:r>
              <a:rPr kumimoji="1" lang="en" altLang="zh-CN" dirty="0"/>
              <a:t>This study is a semi-structured and in-depth interview with two of the most representative tea production areas in Fujian, namely </a:t>
            </a:r>
            <a:r>
              <a:rPr kumimoji="1" lang="en" altLang="zh-CN" dirty="0" err="1"/>
              <a:t>Anxi</a:t>
            </a:r>
            <a:r>
              <a:rPr kumimoji="1" lang="en" altLang="zh-CN" dirty="0"/>
              <a:t> County, the birthplace of </a:t>
            </a:r>
            <a:r>
              <a:rPr kumimoji="1" lang="en" altLang="zh-CN" dirty="0" err="1"/>
              <a:t>Tieguanyin</a:t>
            </a:r>
            <a:r>
              <a:rPr kumimoji="1" lang="en" altLang="zh-CN" dirty="0"/>
              <a:t> Oolong Tea, and </a:t>
            </a:r>
            <a:r>
              <a:rPr kumimoji="1" lang="en" altLang="zh-CN" dirty="0" err="1"/>
              <a:t>Wuyishan</a:t>
            </a:r>
            <a:r>
              <a:rPr kumimoji="1" lang="en" altLang="zh-CN" dirty="0"/>
              <a:t> Tea Production Area, which has "Da </a:t>
            </a:r>
            <a:r>
              <a:rPr kumimoji="1" lang="en" altLang="zh-CN" dirty="0" err="1"/>
              <a:t>Hongpao</a:t>
            </a:r>
            <a:r>
              <a:rPr kumimoji="1" lang="en" altLang="zh-CN" dirty="0"/>
              <a:t> Black Tea" as its characteristic industry. These two main tea production areas were used as the center of research to visit the five leading enterprises as well as tea farmers' associations; </a:t>
            </a:r>
            <a:r>
              <a:rPr kumimoji="1" lang="en" altLang="zh-CN" dirty="0" err="1"/>
              <a:t>Anxi</a:t>
            </a:r>
            <a:r>
              <a:rPr kumimoji="1" lang="en" altLang="zh-CN" dirty="0"/>
              <a:t> Agriculture government is in charge of all tea agricultural industries, was also the target of the interview. For there is no such official teahouse association in Fujian, the Chengdu Teahouse Association is the representative of the Chinese Teahouse Association, thus this study decided to interview the Chengdu Teahouse Association by on-line interview.</a:t>
            </a:r>
            <a:endParaRPr kumimoji="1" lang="zh-CN" altLang="en-US" dirty="0"/>
          </a:p>
        </p:txBody>
      </p:sp>
      <p:sp>
        <p:nvSpPr>
          <p:cNvPr id="4" name="灯片编号占位符 3"/>
          <p:cNvSpPr>
            <a:spLocks noGrp="1"/>
          </p:cNvSpPr>
          <p:nvPr>
            <p:ph type="sldNum" sz="quarter" idx="5"/>
          </p:nvPr>
        </p:nvSpPr>
        <p:spPr/>
        <p:txBody>
          <a:bodyPr/>
          <a:lstStyle/>
          <a:p>
            <a:fld id="{A82EF382-94E5-4172-8ACD-912DFC53CC88}" type="slidenum">
              <a:rPr lang="zh-TW" altLang="en-US" smtClean="0"/>
              <a:t>14</a:t>
            </a:fld>
            <a:endParaRPr lang="zh-TW" altLang="en-US"/>
          </a:p>
        </p:txBody>
      </p:sp>
    </p:spTree>
    <p:extLst>
      <p:ext uri="{BB962C8B-B14F-4D97-AF65-F5344CB8AC3E}">
        <p14:creationId xmlns:p14="http://schemas.microsoft.com/office/powerpoint/2010/main" val="3400218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are guiding questions for semi structure interview I listed. For the top 5 leading company of Fujian’s tea industry, we may focus on the facing challenges after covid-19. whether the foreign exports affected? And is there a shift to domestic sales? And if they decide to shift to domestic market, whether they are going to face more competitive pressure especially for the homogenization competition of their products. Have they  considered developing the whole tea industry chain?</a:t>
            </a:r>
          </a:p>
          <a:p>
            <a:r>
              <a:rPr kumimoji="1" lang="en-US" altLang="zh-CN" dirty="0"/>
              <a:t>For example, establish their own sub-brand of new tea beverages brand? </a:t>
            </a:r>
            <a:endParaRPr kumimoji="1" lang="zh-CN" altLang="en-US" dirty="0"/>
          </a:p>
        </p:txBody>
      </p:sp>
      <p:sp>
        <p:nvSpPr>
          <p:cNvPr id="4" name="灯片编号占位符 3"/>
          <p:cNvSpPr>
            <a:spLocks noGrp="1"/>
          </p:cNvSpPr>
          <p:nvPr>
            <p:ph type="sldNum" sz="quarter" idx="5"/>
          </p:nvPr>
        </p:nvSpPr>
        <p:spPr/>
        <p:txBody>
          <a:bodyPr/>
          <a:lstStyle/>
          <a:p>
            <a:fld id="{A82EF382-94E5-4172-8ACD-912DFC53CC88}" type="slidenum">
              <a:rPr lang="zh-TW" altLang="en-US" smtClean="0"/>
              <a:t>15</a:t>
            </a:fld>
            <a:endParaRPr lang="zh-TW" altLang="en-US"/>
          </a:p>
        </p:txBody>
      </p:sp>
    </p:spTree>
    <p:extLst>
      <p:ext uri="{BB962C8B-B14F-4D97-AF65-F5344CB8AC3E}">
        <p14:creationId xmlns:p14="http://schemas.microsoft.com/office/powerpoint/2010/main" val="736959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 the tea industry associations, I am interested in some R&amp;D cooperation of their innovation system formed with government, companies and universities.</a:t>
            </a:r>
          </a:p>
          <a:p>
            <a:r>
              <a:rPr kumimoji="1" lang="en-US" altLang="zh-CN" dirty="0"/>
              <a:t>As for the teahouse business associations, in order to promote the branding and chain development of Chengdu teahouses</a:t>
            </a:r>
            <a:r>
              <a:rPr kumimoji="1" lang="en-US" altLang="zh-CN"/>
              <a:t>, then </a:t>
            </a:r>
            <a:r>
              <a:rPr kumimoji="1" lang="en-US" altLang="zh-CN" dirty="0"/>
              <a:t>to promote the cross regional development of Sichuan style teahouses and move towards the whole country, are there any attempts? Whether they are facing some challenges?</a:t>
            </a:r>
          </a:p>
          <a:p>
            <a:r>
              <a:rPr kumimoji="1" lang="en-US" altLang="zh-CN" dirty="0"/>
              <a:t>For local government, Does the government have any policy or financial support to promote the brand building of Fujian tea industry?</a:t>
            </a:r>
          </a:p>
          <a:p>
            <a:endParaRPr kumimoji="1" lang="en-US" altLang="zh-CN" dirty="0"/>
          </a:p>
        </p:txBody>
      </p:sp>
      <p:sp>
        <p:nvSpPr>
          <p:cNvPr id="4" name="灯片编号占位符 3"/>
          <p:cNvSpPr>
            <a:spLocks noGrp="1"/>
          </p:cNvSpPr>
          <p:nvPr>
            <p:ph type="sldNum" sz="quarter" idx="5"/>
          </p:nvPr>
        </p:nvSpPr>
        <p:spPr/>
        <p:txBody>
          <a:bodyPr/>
          <a:lstStyle/>
          <a:p>
            <a:fld id="{A82EF382-94E5-4172-8ACD-912DFC53CC88}" type="slidenum">
              <a:rPr lang="zh-TW" altLang="en-US" smtClean="0"/>
              <a:t>16</a:t>
            </a:fld>
            <a:endParaRPr lang="zh-TW" altLang="en-US"/>
          </a:p>
        </p:txBody>
      </p:sp>
    </p:spTree>
    <p:extLst>
      <p:ext uri="{BB962C8B-B14F-4D97-AF65-F5344CB8AC3E}">
        <p14:creationId xmlns:p14="http://schemas.microsoft.com/office/powerpoint/2010/main" val="3058217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To conclude, this study will analyze the development bottlenecks of traditional tea enterprises in Fujian based on agricultural industry theory, industry transformation theory and smile curve theory. From the perspective of enhancing the value-added of traditional tea industry and using "smile curve" as the theoretical framework, we will propose development hypotheses and feasible solutions for the transformation and upgrading of the business model of Fujian tea industry from three aspects of distribution, production and pre-production respectively.</a:t>
            </a:r>
            <a:endParaRPr kumimoji="1" lang="zh-CN" altLang="en-US" dirty="0"/>
          </a:p>
        </p:txBody>
      </p:sp>
      <p:sp>
        <p:nvSpPr>
          <p:cNvPr id="4" name="灯片编号占位符 3"/>
          <p:cNvSpPr>
            <a:spLocks noGrp="1"/>
          </p:cNvSpPr>
          <p:nvPr>
            <p:ph type="sldNum" sz="quarter" idx="5"/>
          </p:nvPr>
        </p:nvSpPr>
        <p:spPr/>
        <p:txBody>
          <a:bodyPr/>
          <a:lstStyle/>
          <a:p>
            <a:fld id="{A82EF382-94E5-4172-8ACD-912DFC53CC88}" type="slidenum">
              <a:rPr lang="zh-TW" altLang="en-US" smtClean="0"/>
              <a:t>17</a:t>
            </a:fld>
            <a:endParaRPr lang="zh-TW" altLang="en-US"/>
          </a:p>
        </p:txBody>
      </p:sp>
    </p:spTree>
    <p:extLst>
      <p:ext uri="{BB962C8B-B14F-4D97-AF65-F5344CB8AC3E}">
        <p14:creationId xmlns:p14="http://schemas.microsoft.com/office/powerpoint/2010/main" val="236420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Here is my contents, I have divided it into 5 main parts.</a:t>
            </a:r>
            <a:endParaRPr lang="zh-TW" altLang="en-US" dirty="0"/>
          </a:p>
        </p:txBody>
      </p:sp>
      <p:sp>
        <p:nvSpPr>
          <p:cNvPr id="4" name="投影片編號版面配置區 3"/>
          <p:cNvSpPr>
            <a:spLocks noGrp="1"/>
          </p:cNvSpPr>
          <p:nvPr>
            <p:ph type="sldNum" sz="quarter" idx="5"/>
          </p:nvPr>
        </p:nvSpPr>
        <p:spPr/>
        <p:txBody>
          <a:bodyPr/>
          <a:lstStyle/>
          <a:p>
            <a:fld id="{A82EF382-94E5-4172-8ACD-912DFC53CC88}" type="slidenum">
              <a:rPr lang="zh-TW" altLang="en-US" smtClean="0"/>
              <a:t>2</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TW" sz="1200" kern="1200" dirty="0">
                <a:solidFill>
                  <a:schemeClr val="tx1"/>
                </a:solidFill>
                <a:effectLst/>
                <a:latin typeface="+mn-lt"/>
                <a:ea typeface="+mn-ea"/>
                <a:cs typeface="+mn-cs"/>
              </a:rPr>
              <a:t>First of all, let's begin with the research background. The development of the tea industry can be broadly summarized into three main aspects.</a:t>
            </a:r>
          </a:p>
          <a:p>
            <a:pPr marL="0" marR="0" indent="0" algn="l" defTabSz="914400" rtl="0" eaLnBrk="1" fontAlgn="auto" latinLnBrk="0" hangingPunct="1">
              <a:lnSpc>
                <a:spcPct val="100000"/>
              </a:lnSpc>
              <a:spcBef>
                <a:spcPts val="0"/>
              </a:spcBef>
              <a:spcAft>
                <a:spcPts val="0"/>
              </a:spcAft>
              <a:buClrTx/>
              <a:buSzTx/>
              <a:buFontTx/>
              <a:buNone/>
              <a:defRPr/>
            </a:pPr>
            <a:r>
              <a:rPr lang="en-US" altLang="zh-TW" sz="1200" kern="1200" dirty="0">
                <a:solidFill>
                  <a:schemeClr val="tx1"/>
                </a:solidFill>
                <a:effectLst/>
                <a:latin typeface="+mn-lt"/>
                <a:ea typeface="+mn-ea"/>
                <a:cs typeface="+mn-cs"/>
              </a:rPr>
              <a:t>Tea as one of the three most consumed non-alcoholic beverages in the world, originated in China. China was the first country in the world to grow tea and consume tea, which developed in the Han Dynasty and flourished in the Tang and Song Dynasties, with a history of more than 1600 years.</a:t>
            </a:r>
          </a:p>
          <a:p>
            <a:pPr marL="0" marR="0" indent="0" algn="l" defTabSz="914400" rtl="0" eaLnBrk="1" fontAlgn="auto" latinLnBrk="0" hangingPunct="1">
              <a:lnSpc>
                <a:spcPct val="100000"/>
              </a:lnSpc>
              <a:spcBef>
                <a:spcPts val="0"/>
              </a:spcBef>
              <a:spcAft>
                <a:spcPts val="0"/>
              </a:spcAft>
              <a:buClrTx/>
              <a:buSzTx/>
              <a:buFontTx/>
              <a:buNone/>
              <a:defRPr/>
            </a:pPr>
            <a:r>
              <a:rPr lang="en-US" altLang="zh-TW" sz="1200" kern="1200" dirty="0">
                <a:solidFill>
                  <a:schemeClr val="tx1"/>
                </a:solidFill>
                <a:effectLst/>
                <a:latin typeface="+mn-lt"/>
                <a:ea typeface="+mn-ea"/>
                <a:cs typeface="+mn-cs"/>
              </a:rPr>
              <a:t>The scientific research on the tea has changed from tea cultivation, tea production, tea processing to the import and export trade, comprehensive utilization and the construction of tea culture.</a:t>
            </a:r>
          </a:p>
          <a:p>
            <a:pPr marL="0" marR="0" indent="0" algn="l" defTabSz="914400" rtl="0" eaLnBrk="1" fontAlgn="auto" latinLnBrk="0" hangingPunct="1">
              <a:lnSpc>
                <a:spcPct val="100000"/>
              </a:lnSpc>
              <a:spcBef>
                <a:spcPts val="0"/>
              </a:spcBef>
              <a:spcAft>
                <a:spcPts val="0"/>
              </a:spcAft>
              <a:buClrTx/>
              <a:buSzTx/>
              <a:buFontTx/>
              <a:buNone/>
              <a:defRPr/>
            </a:pPr>
            <a:r>
              <a:rPr lang="en-US" altLang="zh-TW" sz="1200" kern="1200" dirty="0">
                <a:solidFill>
                  <a:schemeClr val="tx1"/>
                </a:solidFill>
                <a:effectLst/>
                <a:latin typeface="+mn-lt"/>
                <a:ea typeface="+mn-ea"/>
                <a:cs typeface="+mn-cs"/>
              </a:rPr>
              <a:t>In some provinces of China, the cultivation of tea has become an economic development industry in rural areas, further promoting the development of China's tea industry.</a:t>
            </a:r>
          </a:p>
          <a:p>
            <a:pPr marL="0" marR="0" indent="0" algn="l" defTabSz="914400" rtl="0" eaLnBrk="1" fontAlgn="auto" latinLnBrk="0" hangingPunct="1">
              <a:lnSpc>
                <a:spcPct val="100000"/>
              </a:lnSpc>
              <a:spcBef>
                <a:spcPts val="0"/>
              </a:spcBef>
              <a:spcAft>
                <a:spcPts val="0"/>
              </a:spcAft>
              <a:buClrTx/>
              <a:buSzTx/>
              <a:buFontTx/>
              <a:buNone/>
              <a:defRPr/>
            </a:pPr>
            <a:endParaRPr lang="en-US"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3</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Font typeface="Wingdings" panose="05000000000000000000" pitchFamily="2" charset="2"/>
              <a:buNone/>
            </a:pPr>
            <a:r>
              <a:rPr lang="en-US" altLang="zh-TW" sz="1200" kern="1200" dirty="0">
                <a:solidFill>
                  <a:schemeClr val="tx1"/>
                </a:solidFill>
                <a:effectLst/>
                <a:latin typeface="+mn-lt"/>
                <a:ea typeface="+mn-ea"/>
                <a:cs typeface="+mn-cs"/>
              </a:rPr>
              <a:t>Next, we are going to concern about the development of Fujian tea industry. In terms of regional distribution, there are four major tea producing regions in China, with Fujian as the representative of the tea producing region in southern China, which is the most suitable area for the growth of tea trees in China. Fujian has a superior natural and economic environment for tea cultivation, production, processing and trading. Fujian is also known as "the hometown of oolong tea in the world", and Wuyi Rock Tea, </a:t>
            </a:r>
            <a:r>
              <a:rPr lang="en-US" altLang="zh-TW" sz="1200" kern="1200" dirty="0" err="1">
                <a:solidFill>
                  <a:schemeClr val="tx1"/>
                </a:solidFill>
                <a:effectLst/>
                <a:latin typeface="+mn-lt"/>
                <a:ea typeface="+mn-ea"/>
                <a:cs typeface="+mn-cs"/>
              </a:rPr>
              <a:t>Anxi</a:t>
            </a:r>
            <a:r>
              <a:rPr lang="en-US" altLang="zh-TW" sz="1200" kern="1200" dirty="0">
                <a:solidFill>
                  <a:schemeClr val="tx1"/>
                </a:solidFill>
                <a:effectLst/>
                <a:latin typeface="+mn-lt"/>
                <a:ea typeface="+mn-ea"/>
                <a:cs typeface="+mn-cs"/>
              </a:rPr>
              <a:t> </a:t>
            </a:r>
            <a:r>
              <a:rPr lang="en-US" altLang="zh-TW" sz="1200" kern="1200" dirty="0" err="1">
                <a:solidFill>
                  <a:schemeClr val="tx1"/>
                </a:solidFill>
                <a:effectLst/>
                <a:latin typeface="+mn-lt"/>
                <a:ea typeface="+mn-ea"/>
                <a:cs typeface="+mn-cs"/>
              </a:rPr>
              <a:t>Tieguanyin</a:t>
            </a:r>
            <a:r>
              <a:rPr lang="en-US" altLang="zh-TW" sz="1200" kern="1200" dirty="0">
                <a:solidFill>
                  <a:schemeClr val="tx1"/>
                </a:solidFill>
                <a:effectLst/>
                <a:latin typeface="+mn-lt"/>
                <a:ea typeface="+mn-ea"/>
                <a:cs typeface="+mn-cs"/>
              </a:rPr>
              <a:t>, </a:t>
            </a:r>
            <a:r>
              <a:rPr lang="en-US" altLang="zh-TW" sz="1200" kern="1200" dirty="0" err="1">
                <a:solidFill>
                  <a:schemeClr val="tx1"/>
                </a:solidFill>
                <a:effectLst/>
                <a:latin typeface="+mn-lt"/>
                <a:ea typeface="+mn-ea"/>
                <a:cs typeface="+mn-cs"/>
              </a:rPr>
              <a:t>Tangyang</a:t>
            </a:r>
            <a:r>
              <a:rPr lang="en-US" altLang="zh-TW" sz="1200" kern="1200" dirty="0">
                <a:solidFill>
                  <a:schemeClr val="tx1"/>
                </a:solidFill>
                <a:effectLst/>
                <a:latin typeface="+mn-lt"/>
                <a:ea typeface="+mn-ea"/>
                <a:cs typeface="+mn-cs"/>
              </a:rPr>
              <a:t> Kungfu Tea, </a:t>
            </a:r>
            <a:r>
              <a:rPr lang="en-US" altLang="zh-TW" sz="1200" kern="1200" dirty="0" err="1">
                <a:solidFill>
                  <a:schemeClr val="tx1"/>
                </a:solidFill>
                <a:effectLst/>
                <a:latin typeface="+mn-lt"/>
                <a:ea typeface="+mn-ea"/>
                <a:cs typeface="+mn-cs"/>
              </a:rPr>
              <a:t>Fuding</a:t>
            </a:r>
            <a:r>
              <a:rPr lang="en-US" altLang="zh-TW" sz="1200" kern="1200" dirty="0">
                <a:solidFill>
                  <a:schemeClr val="tx1"/>
                </a:solidFill>
                <a:effectLst/>
                <a:latin typeface="+mn-lt"/>
                <a:ea typeface="+mn-ea"/>
                <a:cs typeface="+mn-cs"/>
              </a:rPr>
              <a:t> White Tea are all well known at home and abroad. As the most widely distributed economic crop in Fujian, tea industry is one of the nine pillar industries in Fujian.</a:t>
            </a:r>
          </a:p>
          <a:p>
            <a:r>
              <a:rPr lang="en" altLang="zh-CN" sz="1200" b="0" i="0" kern="1200" dirty="0">
                <a:solidFill>
                  <a:schemeClr val="tx1"/>
                </a:solidFill>
                <a:effectLst/>
                <a:latin typeface="+mn-lt"/>
                <a:ea typeface="+mn-ea"/>
                <a:cs typeface="+mn-cs"/>
              </a:rPr>
              <a:t>According to the data from statistical office of FUJIAN, tea production in Fujian has been increased continuously from 2011 to 2020. In 2020, the tea output of Fujian Province was 461000 tons, accounting for 18% of the country, and the total output value of the tea industry will be nearly 90 billion RMB, ranking first in the country in terms of output and value. In the international market, the export volume of tea in Fujian is stable at about 25,000 tons, and the export value of tea in Fujian was $455 million dollars in 2019 and $418 million dollars in 2020, ranking the top three in China.</a:t>
            </a:r>
            <a:endParaRPr lang="en"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4</a:t>
            </a:fld>
            <a:endParaRPr lang="zh-TW" altLang="en-US"/>
          </a:p>
        </p:txBody>
      </p:sp>
    </p:spTree>
    <p:extLst>
      <p:ext uri="{BB962C8B-B14F-4D97-AF65-F5344CB8AC3E}">
        <p14:creationId xmlns:p14="http://schemas.microsoft.com/office/powerpoint/2010/main" val="2528677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At present, the development of tea industry in Fujian are making efforts on achieving “three major changes”, from the traditional farming industry to the modern industry or modern service industry, from the single operation of tea industry to the diversified operation of tea industry, from the pure quantity expansion type to the cultural connotation value-added type of industry.</a:t>
            </a:r>
          </a:p>
          <a:p>
            <a:r>
              <a:rPr kumimoji="1" lang="en-US" altLang="zh-CN" dirty="0"/>
              <a:t>Although Fujian's production factors and other resource advantages are competitive to the development of tea industry, its sustainable development has also encountered a bottleneck and is unable to guarantee its competitive advantage in the market. From the perspective of the industrial chain, a standardized and large-scale tea production chain has not yet been formed; from the perspective of research and development, most traditional tea companies are relatively weak in independent research and development, and are not very capable of scientific research and transformation to meet the innovation and diversification of products; from the macro perspective, the consumption is not flexible enough, the per capita consumption of tea is very low, and there is excess productivity, with the difference of 20% . </a:t>
            </a:r>
          </a:p>
        </p:txBody>
      </p:sp>
      <p:sp>
        <p:nvSpPr>
          <p:cNvPr id="4" name="灯片编号占位符 3"/>
          <p:cNvSpPr>
            <a:spLocks noGrp="1"/>
          </p:cNvSpPr>
          <p:nvPr>
            <p:ph type="sldNum" sz="quarter" idx="5"/>
          </p:nvPr>
        </p:nvSpPr>
        <p:spPr/>
        <p:txBody>
          <a:bodyPr/>
          <a:lstStyle/>
          <a:p>
            <a:fld id="{A82EF382-94E5-4172-8ACD-912DFC53CC88}" type="slidenum">
              <a:rPr lang="zh-TW" altLang="en-US" smtClean="0"/>
              <a:t>5</a:t>
            </a:fld>
            <a:endParaRPr lang="zh-TW" altLang="en-US"/>
          </a:p>
        </p:txBody>
      </p:sp>
    </p:spTree>
    <p:extLst>
      <p:ext uri="{BB962C8B-B14F-4D97-AF65-F5344CB8AC3E}">
        <p14:creationId xmlns:p14="http://schemas.microsoft.com/office/powerpoint/2010/main" val="35193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Font typeface="Wingdings" panose="05000000000000000000" pitchFamily="2" charset="2"/>
              <a:buNone/>
            </a:pPr>
            <a:r>
              <a:rPr lang="en-US" altLang="zh-TW" sz="1200" kern="1200" dirty="0">
                <a:solidFill>
                  <a:schemeClr val="tx1"/>
                </a:solidFill>
                <a:effectLst/>
                <a:latin typeface="+mn-lt"/>
                <a:ea typeface="+mn-ea"/>
                <a:cs typeface="+mn-cs"/>
              </a:rPr>
              <a:t>Looking at the development of the tea industry in Guangdong as the main tea producing area and Shanghai, Hangzhou and Beijing working as the main tea consuming areas, some innovations have been made in the value-added of its industrial chain.</a:t>
            </a:r>
          </a:p>
          <a:p>
            <a:pPr>
              <a:buFont typeface="Wingdings" panose="05000000000000000000" pitchFamily="2" charset="2"/>
              <a:buNone/>
            </a:pPr>
            <a:r>
              <a:rPr lang="en-US" altLang="zh-TW" sz="1200" kern="1200" dirty="0">
                <a:solidFill>
                  <a:schemeClr val="tx1"/>
                </a:solidFill>
                <a:effectLst/>
                <a:latin typeface="+mn-lt"/>
                <a:ea typeface="+mn-ea"/>
                <a:cs typeface="+mn-cs"/>
              </a:rPr>
              <a:t>Driven by the upgrading of consumption, the new tea beverages has become a new choice for the young generation to consume tea in recent years. Guangdong's </a:t>
            </a:r>
            <a:r>
              <a:rPr lang="en-US" altLang="zh-TW" sz="1200" kern="1200" dirty="0" err="1">
                <a:solidFill>
                  <a:schemeClr val="tx1"/>
                </a:solidFill>
                <a:effectLst/>
                <a:latin typeface="+mn-lt"/>
                <a:ea typeface="+mn-ea"/>
                <a:cs typeface="+mn-cs"/>
              </a:rPr>
              <a:t>HeyCha</a:t>
            </a:r>
            <a:r>
              <a:rPr lang="en-US" altLang="zh-TW" sz="1200" kern="1200" dirty="0">
                <a:solidFill>
                  <a:schemeClr val="tx1"/>
                </a:solidFill>
                <a:effectLst/>
                <a:latin typeface="+mn-lt"/>
                <a:ea typeface="+mn-ea"/>
                <a:cs typeface="+mn-cs"/>
              </a:rPr>
              <a:t>, </a:t>
            </a:r>
            <a:r>
              <a:rPr lang="en-US" altLang="zh-TW" sz="1200" kern="1200" dirty="0" err="1">
                <a:solidFill>
                  <a:schemeClr val="tx1"/>
                </a:solidFill>
                <a:effectLst/>
                <a:latin typeface="+mn-lt"/>
                <a:ea typeface="+mn-ea"/>
                <a:cs typeface="+mn-cs"/>
              </a:rPr>
              <a:t>Naiyuki's</a:t>
            </a:r>
            <a:r>
              <a:rPr lang="en-US" altLang="zh-TW" sz="1200" kern="1200" dirty="0">
                <a:solidFill>
                  <a:schemeClr val="tx1"/>
                </a:solidFill>
                <a:effectLst/>
                <a:latin typeface="+mn-lt"/>
                <a:ea typeface="+mn-ea"/>
                <a:cs typeface="+mn-cs"/>
              </a:rPr>
              <a:t> Tea and Cha Yen  in </a:t>
            </a:r>
            <a:r>
              <a:rPr lang="en-US" altLang="zh-TW" sz="1200" kern="1200" dirty="0" err="1">
                <a:solidFill>
                  <a:schemeClr val="tx1"/>
                </a:solidFill>
                <a:effectLst/>
                <a:latin typeface="+mn-lt"/>
                <a:ea typeface="+mn-ea"/>
                <a:cs typeface="+mn-cs"/>
              </a:rPr>
              <a:t>hunan</a:t>
            </a:r>
            <a:r>
              <a:rPr lang="en-US" altLang="zh-TW" sz="1200" kern="1200" dirty="0">
                <a:solidFill>
                  <a:schemeClr val="tx1"/>
                </a:solidFill>
                <a:effectLst/>
                <a:latin typeface="+mn-lt"/>
                <a:ea typeface="+mn-ea"/>
                <a:cs typeface="+mn-cs"/>
              </a:rPr>
              <a:t> are the representatives of the new tea beverages.</a:t>
            </a:r>
          </a:p>
          <a:p>
            <a:pPr>
              <a:buFont typeface="Wingdings" panose="05000000000000000000" pitchFamily="2" charset="2"/>
              <a:buNone/>
            </a:pPr>
            <a:r>
              <a:rPr lang="en-US" altLang="zh-TW" sz="1200" kern="1200" dirty="0">
                <a:solidFill>
                  <a:schemeClr val="tx1"/>
                </a:solidFill>
                <a:effectLst/>
                <a:latin typeface="+mn-lt"/>
                <a:ea typeface="+mn-ea"/>
                <a:cs typeface="+mn-cs"/>
              </a:rPr>
              <a:t>The popularity of teahouse business in Shanghai, Sichuan and Zhejiang is a typical representative of the cultural value attached to the tea industry, and the characteristics of the service industry of teahouse business have exceeded the nature of the manufacturing industry.</a:t>
            </a:r>
          </a:p>
          <a:p>
            <a:pPr>
              <a:buFont typeface="Wingdings" panose="05000000000000000000" pitchFamily="2" charset="2"/>
              <a:buNone/>
            </a:pPr>
            <a:endParaRPr lang="en-US"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6</a:t>
            </a:fld>
            <a:endParaRPr lang="zh-TW" altLang="en-US"/>
          </a:p>
        </p:txBody>
      </p:sp>
    </p:spTree>
    <p:extLst>
      <p:ext uri="{BB962C8B-B14F-4D97-AF65-F5344CB8AC3E}">
        <p14:creationId xmlns:p14="http://schemas.microsoft.com/office/powerpoint/2010/main" val="304117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All in all, in the current global tea market, Fujian's tea industry is facing opportunities and challenges, as well as advantages and shortcomings. In a relatively stable demand and over-supply environment in the domestic tea market and international market </a:t>
            </a:r>
            <a:r>
              <a:rPr lang="en" altLang="zh-CN" sz="1200" b="0" i="0" kern="1200" dirty="0">
                <a:solidFill>
                  <a:schemeClr val="tx1"/>
                </a:solidFill>
                <a:effectLst/>
                <a:latin typeface="+mn-lt"/>
                <a:ea typeface="+mn-ea"/>
                <a:cs typeface="+mn-cs"/>
              </a:rPr>
              <a:t>respectively</a:t>
            </a:r>
            <a:r>
              <a:rPr lang="en-US" altLang="zh-TW" dirty="0"/>
              <a:t>, how to maintain and further improve the international competitiveness of Fujian's tea industry is an urgent issue to be solved.</a:t>
            </a:r>
          </a:p>
          <a:p>
            <a:r>
              <a:rPr lang="en-US" altLang="zh-TW" dirty="0"/>
              <a:t>Therefore, the question of this research is whether transformation and upgrading existed in Fujian tea businesses?</a:t>
            </a:r>
          </a:p>
          <a:p>
            <a:r>
              <a:rPr lang="en-US" altLang="zh-TW" dirty="0"/>
              <a:t>If yes, how was the transformation and upgrading process developed?</a:t>
            </a:r>
          </a:p>
          <a:p>
            <a:endParaRPr lang="en-US" altLang="zh-TW" dirty="0"/>
          </a:p>
          <a:p>
            <a:r>
              <a:rPr lang="en-US" altLang="zh-TW" dirty="0"/>
              <a:t> </a:t>
            </a: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a:solidFill>
                  <a:schemeClr val="tx1"/>
                </a:solidFill>
                <a:effectLst/>
                <a:latin typeface="+mn-lt"/>
                <a:ea typeface="+mn-ea"/>
                <a:cs typeface="+mn-cs"/>
              </a:rPr>
              <a:t>The third part is literature and theory review. It is roughly divided into three sections. That is agricultural industry, industry transformation and smile curve theory.</a:t>
            </a:r>
          </a:p>
          <a:p>
            <a:r>
              <a:rPr lang="en-US" altLang="zh-TW" sz="1200" kern="1200" dirty="0">
                <a:solidFill>
                  <a:schemeClr val="tx1"/>
                </a:solidFill>
                <a:effectLst/>
                <a:latin typeface="+mn-lt"/>
                <a:ea typeface="+mn-ea"/>
                <a:cs typeface="+mn-cs"/>
              </a:rPr>
              <a:t>Although some scholars have attempted to study the agricultural industry from the perspectives of agricultural economy and market performance as well as the agricultural industry chain by applying industrial development theory, industrial transformation and upgrading theory, and industrial competitiveness theory. However, no studies have been conducted on the transformation and upgrading of the tea industry and innovation of business models, especially on the value-added of its industrial chain. In particular, there is a lack of studies on value enhancement of the industrial chain, and no previous studies have used the smile curve theory to conduct comprehensive value-added analysis of the agricultural industrial chain.</a:t>
            </a:r>
          </a:p>
          <a:p>
            <a:r>
              <a:rPr lang="en-US" altLang="zh-TW" sz="1200" kern="1200" dirty="0">
                <a:solidFill>
                  <a:schemeClr val="tx1"/>
                </a:solidFill>
                <a:effectLst/>
                <a:latin typeface="+mn-lt"/>
                <a:ea typeface="+mn-ea"/>
                <a:cs typeface="+mn-cs"/>
              </a:rPr>
              <a:t>At present, foreign researchers focus more on the business model of the tea industry in terms of the high-tech return on investment; domestic researchers concentrate on policy orientation, through the innovation system formed by the government-enterprise-university cooperation, which focuses on accelerating the allocation of resources. Few academics are concerned about the innovation of business models from the perspective of value-added enhancement of the industrial chain.</a:t>
            </a: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lvl="0" indent="0">
              <a:buFont typeface="Wingdings" panose="05000000000000000000" pitchFamily="2" charset="2"/>
              <a:buNone/>
            </a:pPr>
            <a:r>
              <a:rPr lang="en-US" altLang="zh-TW" b="0" dirty="0">
                <a:latin typeface="標楷體" panose="02010601000101010101" pitchFamily="65" charset="-120"/>
                <a:ea typeface="標楷體" panose="02010601000101010101" pitchFamily="65" charset="-120"/>
              </a:rPr>
              <a:t>I have listed some significance literature and theory here. </a:t>
            </a:r>
          </a:p>
          <a:p>
            <a:pPr marL="0" lvl="0" indent="0">
              <a:buFont typeface="Wingdings" panose="05000000000000000000" pitchFamily="2" charset="2"/>
              <a:buNone/>
            </a:pPr>
            <a:r>
              <a:rPr lang="en-US" altLang="zh-TW" b="0" dirty="0">
                <a:latin typeface="標楷體" panose="02010601000101010101" pitchFamily="65" charset="-120"/>
                <a:ea typeface="標楷體" panose="02010601000101010101" pitchFamily="65" charset="-120"/>
              </a:rPr>
              <a:t>For agricultural industry, wang </a:t>
            </a:r>
            <a:r>
              <a:rPr lang="en-US" altLang="zh-TW" b="0" dirty="0" err="1">
                <a:latin typeface="標楷體" panose="02010601000101010101" pitchFamily="65" charset="-120"/>
                <a:ea typeface="標楷體" panose="02010601000101010101" pitchFamily="65" charset="-120"/>
              </a:rPr>
              <a:t>zhaoyang</a:t>
            </a:r>
            <a:r>
              <a:rPr lang="en-US" altLang="zh-TW" b="0" dirty="0">
                <a:latin typeface="標楷體" panose="02010601000101010101" pitchFamily="65" charset="-120"/>
                <a:ea typeface="標楷體" panose="02010601000101010101" pitchFamily="65" charset="-120"/>
              </a:rPr>
              <a:t> pointed the Agriculture is a multivalued industry with economic, ecological and environmental, and social and cultural significance.</a:t>
            </a:r>
          </a:p>
          <a:p>
            <a:pPr marL="0" lvl="0" indent="0">
              <a:buFont typeface="Wingdings" panose="05000000000000000000" pitchFamily="2" charset="2"/>
              <a:buNone/>
            </a:pPr>
            <a:r>
              <a:rPr lang="en-US" altLang="zh-TW" b="0" dirty="0">
                <a:latin typeface="標楷體" panose="02010601000101010101" pitchFamily="65" charset="-120"/>
                <a:ea typeface="標楷體" panose="02010601000101010101" pitchFamily="65" charset="-120"/>
              </a:rPr>
              <a:t>For Agro-industrial chain, </a:t>
            </a:r>
            <a:r>
              <a:rPr lang="en-US" altLang="zh-TW" b="0" dirty="0" err="1">
                <a:latin typeface="標楷體" panose="02010601000101010101" pitchFamily="65" charset="-120"/>
                <a:ea typeface="標楷體" panose="02010601000101010101" pitchFamily="65" charset="-120"/>
              </a:rPr>
              <a:t>Schiebel</a:t>
            </a:r>
            <a:r>
              <a:rPr lang="en-US" altLang="zh-TW" b="0" dirty="0">
                <a:latin typeface="標楷體" panose="02010601000101010101" pitchFamily="65" charset="-120"/>
                <a:ea typeface="標楷體" panose="02010601000101010101" pitchFamily="65" charset="-120"/>
              </a:rPr>
              <a:t> W (2001) showed that effective customer response (ECR) could be better estimated through value chain analysis. Consumer demand and market share can be understood, providing a practical basis for agro-industrial chain integration.</a:t>
            </a:r>
          </a:p>
        </p:txBody>
      </p:sp>
      <p:sp>
        <p:nvSpPr>
          <p:cNvPr id="4" name="投影片編號版面配置區 3"/>
          <p:cNvSpPr>
            <a:spLocks noGrp="1"/>
          </p:cNvSpPr>
          <p:nvPr>
            <p:ph type="sldNum" sz="quarter" idx="10"/>
          </p:nvPr>
        </p:nvSpPr>
        <p:spPr/>
        <p:txBody>
          <a:bodyPr/>
          <a:lstStyle/>
          <a:p>
            <a:fld id="{A82EF382-94E5-4172-8ACD-912DFC53CC88}" type="slidenum">
              <a:rPr lang="zh-TW" altLang="en-US" smtClean="0"/>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descr="2012-1125-PPT-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244"/>
            <a:ext cx="9906000" cy="6849512"/>
          </a:xfrm>
          <a:prstGeom prst="rect">
            <a:avLst/>
          </a:prstGeom>
        </p:spPr>
      </p:pic>
      <p:sp>
        <p:nvSpPr>
          <p:cNvPr id="2" name="標題 1"/>
          <p:cNvSpPr>
            <a:spLocks noGrp="1"/>
          </p:cNvSpPr>
          <p:nvPr>
            <p:ph type="ctrTitle"/>
          </p:nvPr>
        </p:nvSpPr>
        <p:spPr>
          <a:xfrm>
            <a:off x="3725838" y="1816522"/>
            <a:ext cx="5622878" cy="4338618"/>
          </a:xfrm>
        </p:spPr>
        <p:txBody>
          <a:bodyPr anchor="t"/>
          <a:lstStyle>
            <a:lvl1pPr algn="l">
              <a:lnSpc>
                <a:spcPct val="150000"/>
              </a:lnSpc>
              <a:defRPr sz="3200"/>
            </a:lvl1pPr>
          </a:lstStyle>
          <a:p>
            <a:r>
              <a:rPr lang="zh-TW" altLang="en-US" dirty="0"/>
              <a:t>按一下以編輯母片標題樣式</a:t>
            </a:r>
          </a:p>
        </p:txBody>
      </p:sp>
      <p:sp>
        <p:nvSpPr>
          <p:cNvPr id="3" name="副標題 2"/>
          <p:cNvSpPr>
            <a:spLocks noGrp="1"/>
          </p:cNvSpPr>
          <p:nvPr>
            <p:ph type="subTitle" idx="1"/>
          </p:nvPr>
        </p:nvSpPr>
        <p:spPr>
          <a:xfrm>
            <a:off x="272956" y="4299045"/>
            <a:ext cx="2975212" cy="1869743"/>
          </a:xfrm>
        </p:spPr>
        <p:txBody>
          <a:bodyPr/>
          <a:lstStyle>
            <a:lvl1pPr marL="0" indent="0" algn="r">
              <a:spcBef>
                <a:spcPts val="0"/>
              </a:spcBef>
              <a:spcAft>
                <a:spcPts val="1200"/>
              </a:spcAft>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a:xfrm>
            <a:off x="263999" y="6400800"/>
            <a:ext cx="2955451" cy="320676"/>
          </a:xfrm>
        </p:spPr>
        <p:txBody>
          <a:bodyPr/>
          <a:lstStyle/>
          <a:p>
            <a:r>
              <a:rPr lang="en-US" altLang="zh-TW" dirty="0"/>
              <a:t>© NATIONAL TSING HUA UNIVERSITY</a:t>
            </a:r>
            <a:endParaRPr lang="zh-TW" altLang="en-US" dirty="0"/>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r>
              <a:rPr lang="en-US" altLang="zh-TW" dirty="0"/>
              <a:t>© NATIONAL TSING HUA UNIVERSITY</a:t>
            </a:r>
            <a:endParaRPr lang="zh-TW" altLang="en-US"/>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80337" y="274639"/>
            <a:ext cx="2414588"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36575" y="274639"/>
            <a:ext cx="7078663"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r>
              <a:rPr lang="en-US" altLang="zh-TW" dirty="0"/>
              <a:t>© NATIONAL TSING HUA UNIVERSITY</a:t>
            </a:r>
            <a:endParaRPr lang="zh-TW" altLang="en-US"/>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3616656" y="192750"/>
            <a:ext cx="5794043" cy="1143000"/>
          </a:xfrm>
        </p:spPr>
        <p:txBody>
          <a:bodyPr/>
          <a:lstStyle>
            <a:lvl1pPr>
              <a:lnSpc>
                <a:spcPts val="4000"/>
              </a:lnSpc>
              <a:spcAft>
                <a:spcPts val="0"/>
              </a:spcAft>
              <a:defRPr/>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r>
              <a:rPr lang="en-US" altLang="zh-TW" dirty="0"/>
              <a:t>© NATIONAL TSING HUA UNIVERSITY</a:t>
            </a:r>
            <a:endParaRPr lang="zh-TW" altLang="en-US"/>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pic>
        <p:nvPicPr>
          <p:cNvPr id="7" name="圖片 6" descr="2012-1125-PPT-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244"/>
            <a:ext cx="9906000" cy="6849512"/>
          </a:xfrm>
          <a:prstGeom prst="rect">
            <a:avLst/>
          </a:prstGeom>
        </p:spPr>
      </p:pic>
      <p:sp>
        <p:nvSpPr>
          <p:cNvPr id="2" name="標題 1"/>
          <p:cNvSpPr>
            <a:spLocks noGrp="1"/>
          </p:cNvSpPr>
          <p:nvPr>
            <p:ph type="title"/>
          </p:nvPr>
        </p:nvSpPr>
        <p:spPr>
          <a:xfrm>
            <a:off x="3725841" y="2511185"/>
            <a:ext cx="5691113" cy="2804616"/>
          </a:xfrm>
        </p:spPr>
        <p:txBody>
          <a:bodyPr anchor="ctr"/>
          <a:lstStyle>
            <a:lvl1pPr algn="l">
              <a:defRPr sz="3200" b="1" cap="all">
                <a:solidFill>
                  <a:schemeClr val="tx1"/>
                </a:solidFill>
              </a:defRPr>
            </a:lvl1pPr>
          </a:lstStyle>
          <a:p>
            <a:r>
              <a:rPr lang="zh-TW" altLang="en-US" dirty="0"/>
              <a:t>按一下以編輯母片標題樣式</a:t>
            </a:r>
          </a:p>
        </p:txBody>
      </p:sp>
      <p:sp>
        <p:nvSpPr>
          <p:cNvPr id="3" name="文字版面配置區 2"/>
          <p:cNvSpPr>
            <a:spLocks noGrp="1"/>
          </p:cNvSpPr>
          <p:nvPr>
            <p:ph type="body" idx="1"/>
          </p:nvPr>
        </p:nvSpPr>
        <p:spPr>
          <a:xfrm>
            <a:off x="177424" y="2511185"/>
            <a:ext cx="3084394" cy="2804616"/>
          </a:xfrm>
        </p:spPr>
        <p:txBody>
          <a:bodyPr anchor="ctr">
            <a:normAutofit/>
          </a:bodyPr>
          <a:lstStyle>
            <a:lvl1pPr marL="0" indent="0">
              <a:buNone/>
              <a:defRPr sz="18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a:xfrm>
            <a:off x="7319181" y="6373504"/>
            <a:ext cx="1169727" cy="347972"/>
          </a:xfrm>
        </p:spPr>
        <p:txBody>
          <a:bodyPr/>
          <a:lstStyle/>
          <a:p>
            <a:endParaRPr lang="zh-TW" altLang="en-US" dirty="0"/>
          </a:p>
        </p:txBody>
      </p:sp>
      <p:sp>
        <p:nvSpPr>
          <p:cNvPr id="5" name="頁尾版面配置區 4"/>
          <p:cNvSpPr>
            <a:spLocks noGrp="1"/>
          </p:cNvSpPr>
          <p:nvPr>
            <p:ph type="ftr" sz="quarter" idx="11"/>
          </p:nvPr>
        </p:nvSpPr>
        <p:spPr>
          <a:xfrm>
            <a:off x="259305" y="6373504"/>
            <a:ext cx="2947916" cy="347972"/>
          </a:xfrm>
        </p:spPr>
        <p:txBody>
          <a:bodyPr/>
          <a:lstStyle/>
          <a:p>
            <a:r>
              <a:rPr lang="en-US" altLang="zh-TW" dirty="0"/>
              <a:t>© NATIONAL TSING HUA UNIVERSITY</a:t>
            </a:r>
            <a:endParaRPr lang="zh-TW" altLang="en-US" dirty="0"/>
          </a:p>
        </p:txBody>
      </p:sp>
      <p:sp>
        <p:nvSpPr>
          <p:cNvPr id="6" name="投影片編號版面配置區 5"/>
          <p:cNvSpPr>
            <a:spLocks noGrp="1"/>
          </p:cNvSpPr>
          <p:nvPr>
            <p:ph type="sldNum" sz="quarter" idx="12"/>
          </p:nvPr>
        </p:nvSpPr>
        <p:spPr>
          <a:xfrm>
            <a:off x="8639032" y="6373504"/>
            <a:ext cx="771667" cy="347972"/>
          </a:xfrm>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r>
              <a:rPr lang="en-US" altLang="zh-TW" dirty="0"/>
              <a:t>© NATIONAL TSING HUA UNIVERSITY</a:t>
            </a:r>
            <a:endParaRPr lang="zh-TW" altLang="en-US"/>
          </a:p>
        </p:txBody>
      </p:sp>
      <p:sp>
        <p:nvSpPr>
          <p:cNvPr id="7" name="投影片編號版面配置區 6"/>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r>
              <a:rPr lang="en-US" altLang="zh-TW" dirty="0"/>
              <a:t>© NATIONAL TSING HUA UNIVERSITY</a:t>
            </a:r>
            <a:endParaRPr lang="zh-TW" altLang="en-US"/>
          </a:p>
        </p:txBody>
      </p:sp>
      <p:sp>
        <p:nvSpPr>
          <p:cNvPr id="9" name="投影片編號版面配置區 8"/>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r>
              <a:rPr lang="en-US" altLang="zh-TW" dirty="0"/>
              <a:t>© NATIONAL TSING HUA UNIVERSITY</a:t>
            </a:r>
            <a:endParaRPr lang="zh-TW" altLang="en-US"/>
          </a:p>
        </p:txBody>
      </p:sp>
      <p:sp>
        <p:nvSpPr>
          <p:cNvPr id="5" name="投影片編號版面配置區 4"/>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r>
              <a:rPr lang="en-US" altLang="zh-TW" dirty="0"/>
              <a:t>© NATIONAL TSING HUA UNIVERSITY</a:t>
            </a:r>
            <a:endParaRPr lang="zh-TW" altLang="en-US"/>
          </a:p>
        </p:txBody>
      </p:sp>
      <p:sp>
        <p:nvSpPr>
          <p:cNvPr id="4" name="投影片編號版面配置區 3"/>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r>
              <a:rPr lang="en-US" altLang="zh-TW" dirty="0"/>
              <a:t>© NATIONAL TSING HUA UNIVERSITY</a:t>
            </a:r>
            <a:endParaRPr lang="zh-TW" altLang="en-US"/>
          </a:p>
        </p:txBody>
      </p:sp>
      <p:sp>
        <p:nvSpPr>
          <p:cNvPr id="7" name="投影片編號版面配置區 6"/>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r>
              <a:rPr lang="en-US" altLang="zh-TW" dirty="0"/>
              <a:t>© NATIONAL TSING HUA UNIVERSITY</a:t>
            </a:r>
            <a:endParaRPr lang="zh-TW" altLang="en-US"/>
          </a:p>
        </p:txBody>
      </p:sp>
      <p:sp>
        <p:nvSpPr>
          <p:cNvPr id="7" name="投影片編號版面配置區 6"/>
          <p:cNvSpPr>
            <a:spLocks noGrp="1"/>
          </p:cNvSpPr>
          <p:nvPr>
            <p:ph type="sldNum" sz="quarter" idx="12"/>
          </p:nvPr>
        </p:nvSpPr>
        <p:spPr/>
        <p:txBody>
          <a:bodyPr/>
          <a:lstStyle/>
          <a:p>
            <a:fld id="{E1EB6482-E8AD-494A-B82D-562298BE05A7}"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descr="2012-1125-PPT-2.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0" y="4244"/>
            <a:ext cx="9906000" cy="6849512"/>
          </a:xfrm>
          <a:prstGeom prst="rect">
            <a:avLst/>
          </a:prstGeom>
        </p:spPr>
      </p:pic>
      <p:sp>
        <p:nvSpPr>
          <p:cNvPr id="2" name="標題版面配置區 1"/>
          <p:cNvSpPr>
            <a:spLocks noGrp="1"/>
          </p:cNvSpPr>
          <p:nvPr>
            <p:ph type="title"/>
          </p:nvPr>
        </p:nvSpPr>
        <p:spPr>
          <a:xfrm>
            <a:off x="3616656" y="233694"/>
            <a:ext cx="5794043" cy="1143000"/>
          </a:xfrm>
          <a:prstGeom prst="rect">
            <a:avLst/>
          </a:prstGeom>
        </p:spPr>
        <p:txBody>
          <a:bodyPr vert="horz" lIns="91440" tIns="45720" rIns="91440" bIns="45720" rtlCol="0" anchor="ctr">
            <a:noAutofit/>
          </a:bodyPr>
          <a:lstStyle/>
          <a:p>
            <a:r>
              <a:rPr lang="zh-TW" altLang="en-US" dirty="0"/>
              <a:t>按一下以編輯母片標題樣式</a:t>
            </a:r>
          </a:p>
        </p:txBody>
      </p:sp>
      <p:sp>
        <p:nvSpPr>
          <p:cNvPr id="3" name="文字版面配置區 2"/>
          <p:cNvSpPr>
            <a:spLocks noGrp="1"/>
          </p:cNvSpPr>
          <p:nvPr>
            <p:ph type="body" idx="1"/>
          </p:nvPr>
        </p:nvSpPr>
        <p:spPr>
          <a:xfrm>
            <a:off x="495300" y="1801504"/>
            <a:ext cx="8915400" cy="4324660"/>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7319181" y="6400800"/>
            <a:ext cx="1169727" cy="320676"/>
          </a:xfrm>
          <a:prstGeom prst="rect">
            <a:avLst/>
          </a:prstGeom>
        </p:spPr>
        <p:txBody>
          <a:bodyPr vert="horz" lIns="91440" tIns="45720" rIns="91440" bIns="45720" rtlCol="0" anchor="ctr"/>
          <a:lstStyle>
            <a:lvl1pPr algn="l">
              <a:defRPr sz="1200">
                <a:solidFill>
                  <a:schemeClr val="tx1">
                    <a:lumMod val="50000"/>
                    <a:lumOff val="50000"/>
                  </a:schemeClr>
                </a:solidFill>
                <a:latin typeface="Arial" panose="020B0604020202090204" pitchFamily="34" charset="0"/>
                <a:ea typeface="微軟正黑體" pitchFamily="34" charset="-120"/>
                <a:cs typeface="Arial" panose="020B0604020202090204" pitchFamily="34" charset="0"/>
              </a:defRPr>
            </a:lvl1pPr>
          </a:lstStyle>
          <a:p>
            <a:endParaRPr lang="zh-TW" altLang="en-US" dirty="0"/>
          </a:p>
        </p:txBody>
      </p:sp>
      <p:sp>
        <p:nvSpPr>
          <p:cNvPr id="5" name="頁尾版面配置區 4"/>
          <p:cNvSpPr>
            <a:spLocks noGrp="1"/>
          </p:cNvSpPr>
          <p:nvPr>
            <p:ph type="ftr" sz="quarter" idx="3"/>
          </p:nvPr>
        </p:nvSpPr>
        <p:spPr>
          <a:xfrm>
            <a:off x="464024" y="6400800"/>
            <a:ext cx="4967785" cy="320676"/>
          </a:xfrm>
          <a:prstGeom prst="rect">
            <a:avLst/>
          </a:prstGeom>
        </p:spPr>
        <p:txBody>
          <a:bodyPr vert="horz" lIns="91440" tIns="45720" rIns="91440" bIns="45720" rtlCol="0" anchor="ctr"/>
          <a:lstStyle>
            <a:lvl1pPr algn="l">
              <a:defRPr sz="1200">
                <a:solidFill>
                  <a:schemeClr val="tx1">
                    <a:lumMod val="50000"/>
                    <a:lumOff val="50000"/>
                  </a:schemeClr>
                </a:solidFill>
                <a:latin typeface="Arial" panose="020B0604020202090204" pitchFamily="34" charset="0"/>
                <a:ea typeface="微軟正黑體" pitchFamily="34" charset="-120"/>
                <a:cs typeface="Arial" panose="020B0604020202090204" pitchFamily="34" charset="0"/>
              </a:defRPr>
            </a:lvl1pPr>
          </a:lstStyle>
          <a:p>
            <a:r>
              <a:rPr lang="en-US" altLang="zh-TW" dirty="0"/>
              <a:t>© NATIONAL TSING HUA UNIVERSITY</a:t>
            </a:r>
            <a:endParaRPr lang="zh-TW" altLang="en-US" dirty="0"/>
          </a:p>
        </p:txBody>
      </p:sp>
      <p:sp>
        <p:nvSpPr>
          <p:cNvPr id="6" name="投影片編號版面配置區 5"/>
          <p:cNvSpPr>
            <a:spLocks noGrp="1"/>
          </p:cNvSpPr>
          <p:nvPr>
            <p:ph type="sldNum" sz="quarter" idx="4"/>
          </p:nvPr>
        </p:nvSpPr>
        <p:spPr>
          <a:xfrm>
            <a:off x="8639032" y="6400800"/>
            <a:ext cx="771667" cy="320676"/>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90204" pitchFamily="34" charset="0"/>
                <a:ea typeface="微軟正黑體" pitchFamily="34" charset="-120"/>
                <a:cs typeface="Arial" panose="020B0604020202090204" pitchFamily="34" charset="0"/>
              </a:defRPr>
            </a:lvl1pPr>
          </a:lstStyle>
          <a:p>
            <a:fld id="{E1EB6482-E8AD-494A-B82D-562298BE05A7}"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spcBef>
          <a:spcPct val="0"/>
        </a:spcBef>
        <a:spcAft>
          <a:spcPts val="1200"/>
        </a:spcAft>
        <a:buNone/>
        <a:defRPr sz="2800" b="1" kern="1200">
          <a:solidFill>
            <a:schemeClr val="tx1"/>
          </a:solidFill>
          <a:latin typeface="Arial" panose="020B0604020202090204" pitchFamily="34" charset="0"/>
          <a:ea typeface="微軟正黑體" pitchFamily="34" charset="-120"/>
          <a:cs typeface="Arial" panose="020B0604020202090204" pitchFamily="34" charset="0"/>
        </a:defRPr>
      </a:lvl1pPr>
    </p:titleStyle>
    <p:bodyStyle>
      <a:lvl1pPr marL="342900" indent="-342900" algn="l" defTabSz="914400" rtl="0" eaLnBrk="1" latinLnBrk="0" hangingPunct="1">
        <a:spcBef>
          <a:spcPts val="0"/>
        </a:spcBef>
        <a:spcAft>
          <a:spcPts val="1200"/>
        </a:spcAft>
        <a:buSzPct val="85000"/>
        <a:buFont typeface="Wingdings" panose="05000000000000000000" pitchFamily="2" charset="2"/>
        <a:buChar char="n"/>
        <a:defRPr sz="2000" kern="1200">
          <a:solidFill>
            <a:schemeClr val="tx1"/>
          </a:solidFill>
          <a:latin typeface="Arial" panose="020B0604020202090204" pitchFamily="34" charset="0"/>
          <a:ea typeface="微軟正黑體" pitchFamily="34" charset="-120"/>
          <a:cs typeface="Arial" panose="020B0604020202090204" pitchFamily="34" charset="0"/>
        </a:defRPr>
      </a:lvl1pPr>
      <a:lvl2pPr marL="742950" indent="-285750" algn="l" defTabSz="914400" rtl="0" eaLnBrk="1" latinLnBrk="0" hangingPunct="1">
        <a:spcBef>
          <a:spcPts val="0"/>
        </a:spcBef>
        <a:spcAft>
          <a:spcPts val="1200"/>
        </a:spcAft>
        <a:buSzPct val="85000"/>
        <a:buFont typeface="Wingdings" panose="05000000000000000000" pitchFamily="2" charset="2"/>
        <a:buChar char="l"/>
        <a:defRPr sz="2000" kern="1200">
          <a:solidFill>
            <a:schemeClr val="tx1"/>
          </a:solidFill>
          <a:latin typeface="Arial" panose="020B0604020202090204" pitchFamily="34" charset="0"/>
          <a:ea typeface="微軟正黑體" pitchFamily="34" charset="-120"/>
          <a:cs typeface="Arial" panose="020B0604020202090204" pitchFamily="34" charset="0"/>
        </a:defRPr>
      </a:lvl2pPr>
      <a:lvl3pPr marL="1143000" indent="-228600" algn="l" defTabSz="914400" rtl="0" eaLnBrk="1" latinLnBrk="0" hangingPunct="1">
        <a:spcBef>
          <a:spcPts val="0"/>
        </a:spcBef>
        <a:spcAft>
          <a:spcPts val="1200"/>
        </a:spcAft>
        <a:buSzPct val="65000"/>
        <a:buFont typeface="Wingdings" panose="05000000000000000000" pitchFamily="2" charset="2"/>
        <a:buChar char="u"/>
        <a:defRPr sz="2000" kern="1200">
          <a:solidFill>
            <a:schemeClr val="tx1"/>
          </a:solidFill>
          <a:latin typeface="Arial" panose="020B0604020202090204" pitchFamily="34" charset="0"/>
          <a:ea typeface="微軟正黑體" pitchFamily="34" charset="-120"/>
          <a:cs typeface="Arial" panose="020B0604020202090204" pitchFamily="34" charset="0"/>
        </a:defRPr>
      </a:lvl3pPr>
      <a:lvl4pPr marL="1600200" indent="-228600" algn="l" defTabSz="914400" rtl="0" eaLnBrk="1" latinLnBrk="0" hangingPunct="1">
        <a:spcBef>
          <a:spcPts val="0"/>
        </a:spcBef>
        <a:spcAft>
          <a:spcPts val="1200"/>
        </a:spcAft>
        <a:buFont typeface="Arial" panose="020B0604020202090204" pitchFamily="34" charset="0"/>
        <a:buChar char="–"/>
        <a:defRPr sz="2000" kern="1200">
          <a:solidFill>
            <a:schemeClr val="tx1"/>
          </a:solidFill>
          <a:latin typeface="Arial" panose="020B0604020202090204" pitchFamily="34" charset="0"/>
          <a:ea typeface="微軟正黑體" pitchFamily="34" charset="-120"/>
          <a:cs typeface="Arial" panose="020B0604020202090204" pitchFamily="34" charset="0"/>
        </a:defRPr>
      </a:lvl4pPr>
      <a:lvl5pPr marL="2057400" indent="-228600" algn="l" defTabSz="914400" rtl="0" eaLnBrk="1" latinLnBrk="0" hangingPunct="1">
        <a:spcBef>
          <a:spcPts val="0"/>
        </a:spcBef>
        <a:spcAft>
          <a:spcPts val="1200"/>
        </a:spcAft>
        <a:buFont typeface="Arial" panose="020B0604020202090204" pitchFamily="34" charset="0"/>
        <a:buChar char="»"/>
        <a:defRPr sz="2000" kern="1200">
          <a:solidFill>
            <a:schemeClr val="tx1"/>
          </a:solidFill>
          <a:latin typeface="Arial" panose="020B0604020202090204" pitchFamily="34" charset="0"/>
          <a:ea typeface="微軟正黑體" pitchFamily="34" charset="-120"/>
          <a:cs typeface="Arial" panose="020B0604020202090204" pitchFamily="34"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35321" y="1904079"/>
            <a:ext cx="9035357" cy="1639389"/>
          </a:xfrm>
        </p:spPr>
        <p:txBody>
          <a:bodyPr/>
          <a:lstStyle/>
          <a:p>
            <a:pPr algn="ctr"/>
            <a:br>
              <a:rPr lang="en-US" altLang="zh-TW" sz="4400" dirty="0">
                <a:latin typeface="標楷體" panose="02010601000101010101" pitchFamily="65" charset="-120"/>
                <a:ea typeface="標楷體" panose="02010601000101010101" pitchFamily="65" charset="-120"/>
              </a:rPr>
            </a:br>
            <a:br>
              <a:rPr lang="zh-TW" altLang="en-US" b="0" dirty="0"/>
            </a:br>
            <a:r>
              <a:rPr lang="zh-TW" altLang="en-US" b="0" dirty="0"/>
              <a:t> </a:t>
            </a:r>
            <a:r>
              <a:rPr lang="en-US" altLang="zh-CN" sz="3200" dirty="0">
                <a:latin typeface="Times New Roman" panose="02020603050405020304" pitchFamily="18" charset="0"/>
                <a:cs typeface="Times New Roman" panose="02020603050405020304" pitchFamily="18" charset="0"/>
              </a:rPr>
              <a:t>An Assessment of transformation and upgrading of tea industry in Fujian</a:t>
            </a:r>
            <a:endParaRPr lang="zh-TW" altLang="en-US" sz="4000" dirty="0">
              <a:latin typeface="KaiTi" panose="02010609060101010101" pitchFamily="49" charset="-122"/>
              <a:ea typeface="KaiTi" panose="02010609060101010101" pitchFamily="49" charset="-122"/>
            </a:endParaRPr>
          </a:p>
        </p:txBody>
      </p:sp>
      <p:sp>
        <p:nvSpPr>
          <p:cNvPr id="8" name="內容版面配置區 7"/>
          <p:cNvSpPr>
            <a:spLocks noGrp="1"/>
          </p:cNvSpPr>
          <p:nvPr>
            <p:ph type="body" sz="half" idx="2"/>
          </p:nvPr>
        </p:nvSpPr>
        <p:spPr>
          <a:xfrm>
            <a:off x="1131682" y="3954899"/>
            <a:ext cx="7668285" cy="1845826"/>
          </a:xfrm>
        </p:spPr>
        <p:txBody>
          <a:bodyPr>
            <a:noAutofit/>
          </a:bodyPr>
          <a:lstStyle/>
          <a:p>
            <a:pPr algn="ctr"/>
            <a:endParaRPr lang="en-US" altLang="zh-TW" sz="2400" b="1" dirty="0">
              <a:latin typeface="KaiTi" panose="02010609060101010101" pitchFamily="49" charset="-122"/>
              <a:ea typeface="KaiTi" panose="02010609060101010101" pitchFamily="49" charset="-122"/>
              <a:cs typeface="Aharoni" panose="02010803020104030203" pitchFamily="2" charset="-79"/>
            </a:endParaRPr>
          </a:p>
          <a:p>
            <a:pPr algn="ctr"/>
            <a:r>
              <a:rPr lang="en-US" altLang="zh-TW" sz="2400" b="1" dirty="0">
                <a:latin typeface="Times New Roman" panose="02020603050405020304" pitchFamily="18" charset="0"/>
                <a:ea typeface="KaiTi" panose="02010609060101010101" pitchFamily="49" charset="-122"/>
                <a:cs typeface="Times New Roman" panose="02020603050405020304" pitchFamily="18" charset="0"/>
              </a:rPr>
              <a:t>Zoe Chen</a:t>
            </a:r>
          </a:p>
          <a:p>
            <a:pPr algn="ctr"/>
            <a:r>
              <a:rPr lang="en-US" altLang="zh-TW" sz="2400" b="1" dirty="0">
                <a:latin typeface="Times New Roman" panose="02020603050405020304" pitchFamily="18" charset="0"/>
                <a:ea typeface="KaiTi" panose="02010609060101010101" pitchFamily="49" charset="-122"/>
                <a:cs typeface="Times New Roman" panose="02020603050405020304" pitchFamily="18" charset="0"/>
              </a:rPr>
              <a:t>2021.12.21</a:t>
            </a:r>
            <a:endParaRPr lang="zh-TW" altLang="en-US" sz="2400" b="1" dirty="0">
              <a:latin typeface="Times New Roman" panose="02020603050405020304" pitchFamily="18" charset="0"/>
              <a:ea typeface="KaiTi" panose="02010609060101010101" pitchFamily="49" charset="-122"/>
              <a:cs typeface="Times New Roman" panose="02020603050405020304" pitchFamily="18" charset="0"/>
            </a:endParaRPr>
          </a:p>
          <a:p>
            <a:pPr algn="ctr"/>
            <a:endParaRPr lang="en-US" altLang="zh-TW" sz="2400" b="1" dirty="0">
              <a:latin typeface="KaiTi" panose="02010609060101010101" pitchFamily="49" charset="-122"/>
              <a:ea typeface="KaiTi" panose="02010609060101010101" pitchFamily="49" charset="-122"/>
              <a:cs typeface="Aharoni" panose="02010803020104030203" pitchFamily="2" charset="-79"/>
            </a:endParaRPr>
          </a:p>
          <a:p>
            <a:pPr marL="0" indent="0" algn="ctr">
              <a:buNone/>
            </a:pPr>
            <a:endParaRPr lang="en-US" altLang="zh-TW" sz="800" b="1" dirty="0">
              <a:latin typeface="KaiTi" panose="02010609060101010101" pitchFamily="49" charset="-122"/>
              <a:ea typeface="KaiTi" panose="02010609060101010101" pitchFamily="49" charset="-122"/>
              <a:cs typeface="Aharoni" panose="02010803020104030203" pitchFamily="2" charset="-79"/>
            </a:endParaRPr>
          </a:p>
          <a:p>
            <a:pPr marL="0" indent="0" algn="ctr">
              <a:buNone/>
            </a:pPr>
            <a:endParaRPr lang="zh-TW" altLang="en-US" sz="800" b="1" dirty="0">
              <a:latin typeface="KaiTi" panose="02010609060101010101" pitchFamily="49" charset="-122"/>
              <a:ea typeface="KaiTi" panose="02010609060101010101" pitchFamily="49" charset="-122"/>
              <a:cs typeface="Aharoni" panose="02010803020104030203" pitchFamily="2" charset="-79"/>
            </a:endParaRPr>
          </a:p>
          <a:p>
            <a:pPr algn="ctr"/>
            <a:endParaRPr lang="zh-TW" altLang="en-US" sz="800" b="1" dirty="0">
              <a:latin typeface="KaiTi" panose="02010609060101010101" pitchFamily="49" charset="-122"/>
              <a:ea typeface="KaiTi" panose="02010609060101010101" pitchFamily="49" charset="-122"/>
              <a:cs typeface="Aharoni" panose="02010803020104030203" pitchFamily="2" charset="-79"/>
            </a:endParaRPr>
          </a:p>
        </p:txBody>
      </p:sp>
      <p:sp>
        <p:nvSpPr>
          <p:cNvPr id="2" name="頁尾版面配置區 1"/>
          <p:cNvSpPr>
            <a:spLocks noGrp="1"/>
          </p:cNvSpPr>
          <p:nvPr>
            <p:ph type="ftr" sz="quarter" idx="11"/>
          </p:nvPr>
        </p:nvSpPr>
        <p:spPr/>
        <p:txBody>
          <a:bodyPr/>
          <a:lstStyle/>
          <a:p>
            <a:r>
              <a:rPr lang="en-US" altLang="zh-TW" dirty="0"/>
              <a:t>© NATIONAL TSING HUA UNIVERSITY</a:t>
            </a:r>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 altLang="zh-TW" dirty="0">
                <a:latin typeface="Times New Roman" panose="02020603050405020304" pitchFamily="18" charset="0"/>
                <a:cs typeface="Times New Roman" panose="02020603050405020304" pitchFamily="18" charset="0"/>
              </a:rPr>
              <a:t>Literature review</a:t>
            </a:r>
            <a:endParaRPr lang="zh-TW" altLang="en-US" dirty="0">
              <a:latin typeface="Times New Roman" panose="02020603050405020304" pitchFamily="18" charset="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10</a:t>
            </a:fld>
            <a:endParaRPr lang="zh-TW" altLang="en-US"/>
          </a:p>
        </p:txBody>
      </p:sp>
      <p:sp>
        <p:nvSpPr>
          <p:cNvPr id="7" name="頁尾版面配置區 6"/>
          <p:cNvSpPr>
            <a:spLocks noGrp="1"/>
          </p:cNvSpPr>
          <p:nvPr>
            <p:ph type="ftr" sz="quarter" idx="11"/>
          </p:nvPr>
        </p:nvSpPr>
        <p:spPr/>
        <p:txBody>
          <a:bodyPr/>
          <a:lstStyle/>
          <a:p>
            <a:r>
              <a:rPr lang="en-US" altLang="zh-TW"/>
              <a:t>© NATIONAL TSING HUA UNIVERSITY</a:t>
            </a:r>
            <a:endParaRPr lang="zh-TW" altLang="en-US"/>
          </a:p>
        </p:txBody>
      </p:sp>
      <p:sp>
        <p:nvSpPr>
          <p:cNvPr id="4" name="文字方塊 3"/>
          <p:cNvSpPr txBox="1"/>
          <p:nvPr/>
        </p:nvSpPr>
        <p:spPr>
          <a:xfrm>
            <a:off x="464024" y="1958708"/>
            <a:ext cx="8405674"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TW" sz="2000" b="1" dirty="0">
                <a:latin typeface="Times New Roman" panose="02020603050405020304" pitchFamily="18" charset="0"/>
                <a:ea typeface="標楷體" panose="02010601000101010101" pitchFamily="65" charset="-120"/>
                <a:cs typeface="Times New Roman" panose="02020603050405020304" pitchFamily="18" charset="0"/>
              </a:rPr>
              <a:t>Industry Development Theory</a:t>
            </a:r>
            <a:endParaRPr lang="zh-TW" altLang="en-US" sz="2000" b="1" dirty="0">
              <a:latin typeface="Times New Roman" panose="02020603050405020304" pitchFamily="18" charset="0"/>
              <a:ea typeface="標楷體" panose="02010601000101010101"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7940461F-B9FC-1F48-8024-5C6980DF8B68}"/>
              </a:ext>
            </a:extLst>
          </p:cNvPr>
          <p:cNvSpPr txBox="1"/>
          <p:nvPr/>
        </p:nvSpPr>
        <p:spPr>
          <a:xfrm>
            <a:off x="464024" y="2504103"/>
            <a:ext cx="8946675" cy="923330"/>
          </a:xfrm>
          <a:prstGeom prst="rect">
            <a:avLst/>
          </a:prstGeom>
          <a:noFill/>
        </p:spPr>
        <p:txBody>
          <a:bodyPr wrap="square" rtlCol="0">
            <a:spAutoFit/>
          </a:bodyPr>
          <a:lstStyle/>
          <a:p>
            <a:pPr marL="285750" indent="-285750">
              <a:buFont typeface="Wingdings" pitchFamily="2" charset="2"/>
              <a:buChar char="Ø"/>
            </a:pPr>
            <a:r>
              <a:rPr kumimoji="1" lang="en" altLang="zh-CN" dirty="0">
                <a:latin typeface="Times New Roman" panose="02020603050405020304" pitchFamily="18" charset="0"/>
                <a:cs typeface="Times New Roman" panose="02020603050405020304" pitchFamily="18" charset="0"/>
              </a:rPr>
              <a:t>In general, will experience the budding to growth, growth to maturity, maturity to the decline of the cyclical process, affected by changes in technology, institutions, market demand, and other factors is known as the industry life cycle (Zhang </a:t>
            </a:r>
            <a:r>
              <a:rPr kumimoji="1" lang="en" altLang="zh-CN" dirty="0" err="1">
                <a:latin typeface="Times New Roman" panose="02020603050405020304" pitchFamily="18" charset="0"/>
                <a:cs typeface="Times New Roman" panose="02020603050405020304" pitchFamily="18" charset="0"/>
              </a:rPr>
              <a:t>Huiheng</a:t>
            </a:r>
            <a:r>
              <a:rPr kumimoji="1" lang="en" altLang="zh-CN" dirty="0">
                <a:latin typeface="Times New Roman" panose="02020603050405020304" pitchFamily="18" charset="0"/>
                <a:cs typeface="Times New Roman" panose="02020603050405020304" pitchFamily="18" charset="0"/>
              </a:rPr>
              <a:t>, 2004).</a:t>
            </a:r>
          </a:p>
        </p:txBody>
      </p:sp>
      <p:sp>
        <p:nvSpPr>
          <p:cNvPr id="20" name="文字方塊 3">
            <a:extLst>
              <a:ext uri="{FF2B5EF4-FFF2-40B4-BE49-F238E27FC236}">
                <a16:creationId xmlns:a16="http://schemas.microsoft.com/office/drawing/2014/main" id="{4FA3FDA7-0CAC-A043-B4E8-DED481F7E99B}"/>
              </a:ext>
            </a:extLst>
          </p:cNvPr>
          <p:cNvSpPr txBox="1"/>
          <p:nvPr/>
        </p:nvSpPr>
        <p:spPr>
          <a:xfrm>
            <a:off x="464024" y="3611232"/>
            <a:ext cx="8405674"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TW" sz="2000" b="1" dirty="0">
                <a:latin typeface="Times New Roman" panose="02020603050405020304" pitchFamily="18" charset="0"/>
                <a:ea typeface="標楷體" panose="02010601000101010101" pitchFamily="65" charset="-120"/>
                <a:cs typeface="Times New Roman" panose="02020603050405020304" pitchFamily="18" charset="0"/>
              </a:rPr>
              <a:t>Industrial Transformation and Industrial Upgrading Theory</a:t>
            </a:r>
            <a:endParaRPr lang="zh-TW" altLang="en-US" sz="2000" b="1" dirty="0">
              <a:latin typeface="Times New Roman" panose="02020603050405020304" pitchFamily="18" charset="0"/>
              <a:ea typeface="標楷體" panose="02010601000101010101" pitchFamily="65" charset="-120"/>
              <a:cs typeface="Times New Roman" panose="02020603050405020304" pitchFamily="18" charset="0"/>
            </a:endParaRPr>
          </a:p>
        </p:txBody>
      </p:sp>
      <p:sp>
        <p:nvSpPr>
          <p:cNvPr id="21" name="文本框 20">
            <a:extLst>
              <a:ext uri="{FF2B5EF4-FFF2-40B4-BE49-F238E27FC236}">
                <a16:creationId xmlns:a16="http://schemas.microsoft.com/office/drawing/2014/main" id="{0C6B5A03-C442-9647-998C-22A0508B0793}"/>
              </a:ext>
            </a:extLst>
          </p:cNvPr>
          <p:cNvSpPr txBox="1"/>
          <p:nvPr/>
        </p:nvSpPr>
        <p:spPr>
          <a:xfrm>
            <a:off x="464023" y="4117250"/>
            <a:ext cx="8946675" cy="2308324"/>
          </a:xfrm>
          <a:prstGeom prst="rect">
            <a:avLst/>
          </a:prstGeom>
          <a:noFill/>
        </p:spPr>
        <p:txBody>
          <a:bodyPr wrap="square" rtlCol="0">
            <a:spAutoFit/>
          </a:bodyPr>
          <a:lstStyle/>
          <a:p>
            <a:pPr marL="285750" indent="-285750">
              <a:buFont typeface="Wingdings" pitchFamily="2" charset="2"/>
              <a:buChar char="Ø"/>
            </a:pPr>
            <a:r>
              <a:rPr kumimoji="1" lang="en" altLang="zh-CN" dirty="0">
                <a:latin typeface="Times New Roman" panose="02020603050405020304" pitchFamily="18" charset="0"/>
                <a:cs typeface="Times New Roman" panose="02020603050405020304" pitchFamily="18" charset="0"/>
              </a:rPr>
              <a:t>Adams (1984) argued that transformation is the process of creating a system that moves forward continuously and radically changes the old system, and Erickson (1996) argued that the process of industrial transformation is a process of change through adaptation or mutation.</a:t>
            </a:r>
          </a:p>
          <a:p>
            <a:pPr marL="285750" indent="-285750">
              <a:buFont typeface="Wingdings" pitchFamily="2" charset="2"/>
              <a:buChar char="Ø"/>
            </a:pPr>
            <a:r>
              <a:rPr kumimoji="1" lang="en" altLang="zh-CN" dirty="0">
                <a:latin typeface="Times New Roman" panose="02020603050405020304" pitchFamily="18" charset="0"/>
                <a:cs typeface="Times New Roman" panose="02020603050405020304" pitchFamily="18" charset="0"/>
              </a:rPr>
              <a:t>Gary (1999), based on global value chain (VGC) analysis, argues that industrial upgrading can be understood as the process of upgrading an economic organization into a more technologically capable and profitable economic field.</a:t>
            </a:r>
          </a:p>
          <a:p>
            <a:pPr marL="285750" indent="-285750">
              <a:buFont typeface="Wingdings" pitchFamily="2" charset="2"/>
              <a:buChar char="Ø"/>
            </a:pPr>
            <a:endParaRPr kumimoji="1" lang="en" altLang="zh-CN"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97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137FF-66CF-974D-A707-C3BCE58F9D31}"/>
              </a:ext>
            </a:extLst>
          </p:cNvPr>
          <p:cNvSpPr>
            <a:spLocks noGrp="1"/>
          </p:cNvSpPr>
          <p:nvPr>
            <p:ph type="title"/>
          </p:nvPr>
        </p:nvSpPr>
        <p:spPr/>
        <p:txBody>
          <a:bodyPr/>
          <a:lstStyle/>
          <a:p>
            <a:r>
              <a:rPr kumimoji="1" lang="en" altLang="zh-CN" dirty="0">
                <a:latin typeface="Times New Roman" panose="02020603050405020304" pitchFamily="18" charset="0"/>
                <a:cs typeface="Times New Roman" panose="02020603050405020304" pitchFamily="18" charset="0"/>
              </a:rPr>
              <a:t>Literature review</a:t>
            </a:r>
            <a:endParaRPr kumimoji="1" lang="zh-CN" altLang="en-US"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6CA8FB60-1F5E-7844-A120-616E028F7A29}"/>
              </a:ext>
            </a:extLst>
          </p:cNvPr>
          <p:cNvSpPr>
            <a:spLocks noGrp="1"/>
          </p:cNvSpPr>
          <p:nvPr>
            <p:ph idx="1"/>
          </p:nvPr>
        </p:nvSpPr>
        <p:spPr>
          <a:xfrm>
            <a:off x="495301" y="1801504"/>
            <a:ext cx="4138484" cy="4324660"/>
          </a:xfrm>
        </p:spPr>
        <p:txBody>
          <a:bodyPr/>
          <a:lstStyle/>
          <a:p>
            <a:r>
              <a:rPr kumimoji="1" lang="en" altLang="zh-CN" dirty="0">
                <a:latin typeface="Times New Roman" panose="02020603050405020304" pitchFamily="18" charset="0"/>
                <a:cs typeface="Times New Roman" panose="02020603050405020304" pitchFamily="18" charset="0"/>
              </a:rPr>
              <a:t>Industrial competitiveness theory</a:t>
            </a:r>
          </a:p>
          <a:p>
            <a:pPr>
              <a:buFont typeface="Wingdings" pitchFamily="2" charset="2"/>
              <a:buChar char="Ø"/>
            </a:pPr>
            <a:r>
              <a:rPr kumimoji="1" lang="en" altLang="zh-CN" sz="1800" dirty="0">
                <a:latin typeface="Times New Roman" panose="02020603050405020304" pitchFamily="18" charset="0"/>
                <a:cs typeface="Times New Roman" panose="02020603050405020304" pitchFamily="18" charset="0"/>
              </a:rPr>
              <a:t>Porter's diamond theory believes that whether a specific industry is competitive is affected by six factors, including four direct factors: factors of production, demand conditions, the state of related and auxiliary drives, business strategy and structure and competition, and two crucial (additional) factors: government and opportunities.</a:t>
            </a:r>
            <a:endParaRPr kumimoji="1" lang="zh-CN" altLang="en-US" sz="1800" dirty="0">
              <a:latin typeface="Times New Roman" panose="02020603050405020304" pitchFamily="18" charset="0"/>
              <a:cs typeface="Times New Roman" panose="02020603050405020304" pitchFamily="18" charset="0"/>
            </a:endParaRPr>
          </a:p>
        </p:txBody>
      </p:sp>
      <p:sp>
        <p:nvSpPr>
          <p:cNvPr id="4" name="页脚占位符 3">
            <a:extLst>
              <a:ext uri="{FF2B5EF4-FFF2-40B4-BE49-F238E27FC236}">
                <a16:creationId xmlns:a16="http://schemas.microsoft.com/office/drawing/2014/main" id="{D376B285-D0D5-2840-BD7C-28544246A087}"/>
              </a:ext>
            </a:extLst>
          </p:cNvPr>
          <p:cNvSpPr>
            <a:spLocks noGrp="1"/>
          </p:cNvSpPr>
          <p:nvPr>
            <p:ph type="ftr" sz="quarter" idx="11"/>
          </p:nvPr>
        </p:nvSpPr>
        <p:spPr/>
        <p:txBody>
          <a:bodyPr/>
          <a:lstStyle/>
          <a:p>
            <a:r>
              <a:rPr lang="en-US" altLang="zh-TW"/>
              <a:t>© NATIONAL TSING HUA UNIVERSITY</a:t>
            </a:r>
            <a:endParaRPr lang="zh-TW" altLang="en-US"/>
          </a:p>
        </p:txBody>
      </p:sp>
      <p:sp>
        <p:nvSpPr>
          <p:cNvPr id="5" name="灯片编号占位符 4">
            <a:extLst>
              <a:ext uri="{FF2B5EF4-FFF2-40B4-BE49-F238E27FC236}">
                <a16:creationId xmlns:a16="http://schemas.microsoft.com/office/drawing/2014/main" id="{52339F79-9B31-7342-806B-41D47A3D89B7}"/>
              </a:ext>
            </a:extLst>
          </p:cNvPr>
          <p:cNvSpPr>
            <a:spLocks noGrp="1"/>
          </p:cNvSpPr>
          <p:nvPr>
            <p:ph type="sldNum" sz="quarter" idx="12"/>
          </p:nvPr>
        </p:nvSpPr>
        <p:spPr/>
        <p:txBody>
          <a:bodyPr/>
          <a:lstStyle/>
          <a:p>
            <a:fld id="{E1EB6482-E8AD-494A-B82D-562298BE05A7}" type="slidenum">
              <a:rPr lang="zh-TW" altLang="en-US" smtClean="0"/>
              <a:t>11</a:t>
            </a:fld>
            <a:endParaRPr lang="zh-TW" altLang="en-US"/>
          </a:p>
        </p:txBody>
      </p:sp>
      <p:pic>
        <p:nvPicPr>
          <p:cNvPr id="2050" name="Picture 2">
            <a:extLst>
              <a:ext uri="{FF2B5EF4-FFF2-40B4-BE49-F238E27FC236}">
                <a16:creationId xmlns:a16="http://schemas.microsoft.com/office/drawing/2014/main" id="{16195838-BE4E-304C-AAE2-BCFE3A21CB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12"/>
          <a:stretch/>
        </p:blipFill>
        <p:spPr bwMode="auto">
          <a:xfrm>
            <a:off x="4834601" y="2262794"/>
            <a:ext cx="5071399" cy="3402079"/>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1208BBB2-3D49-234E-A3D5-03383627AD98}"/>
              </a:ext>
            </a:extLst>
          </p:cNvPr>
          <p:cNvSpPr txBox="1"/>
          <p:nvPr/>
        </p:nvSpPr>
        <p:spPr>
          <a:xfrm>
            <a:off x="5596580" y="5822474"/>
            <a:ext cx="3814119" cy="646331"/>
          </a:xfrm>
          <a:prstGeom prst="rect">
            <a:avLst/>
          </a:prstGeom>
          <a:noFill/>
        </p:spPr>
        <p:txBody>
          <a:bodyPr wrap="square" rtlCol="0">
            <a:spAutoFit/>
          </a:bodyPr>
          <a:lstStyle/>
          <a:p>
            <a:pPr algn="ctr"/>
            <a:r>
              <a:rPr kumimoji="1" lang="en" altLang="zh-CN" sz="1200" dirty="0">
                <a:latin typeface="Times New Roman" panose="02020603050405020304" pitchFamily="18" charset="0"/>
                <a:cs typeface="Times New Roman" panose="02020603050405020304" pitchFamily="18" charset="0"/>
              </a:rPr>
              <a:t>Michael Porter's National Diamond</a:t>
            </a:r>
          </a:p>
          <a:p>
            <a:pPr algn="ctr"/>
            <a:r>
              <a:rPr kumimoji="1" lang="en" altLang="zh-CN" sz="1200" dirty="0">
                <a:latin typeface="Times New Roman" panose="02020603050405020304" pitchFamily="18" charset="0"/>
                <a:cs typeface="Times New Roman" panose="02020603050405020304" pitchFamily="18" charset="0"/>
              </a:rPr>
              <a:t>Source: Porter’s Diamond Shaping Your Strategy to Reflect National Strengths and Weaknesses</a:t>
            </a:r>
            <a:endParaRPr kumimoji="1"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374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 altLang="zh-TW" dirty="0">
                <a:latin typeface="Times New Roman" panose="02020603050405020304" pitchFamily="18" charset="0"/>
                <a:cs typeface="Times New Roman" panose="02020603050405020304" pitchFamily="18" charset="0"/>
              </a:rPr>
              <a:t>Literature review</a:t>
            </a:r>
            <a:endParaRPr lang="zh-TW" altLang="en-US" dirty="0">
              <a:latin typeface="Times New Roman" panose="02020603050405020304" pitchFamily="18" charset="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12</a:t>
            </a:fld>
            <a:endParaRPr lang="zh-TW" altLang="en-US"/>
          </a:p>
        </p:txBody>
      </p:sp>
      <p:sp>
        <p:nvSpPr>
          <p:cNvPr id="7" name="頁尾版面配置區 6"/>
          <p:cNvSpPr>
            <a:spLocks noGrp="1"/>
          </p:cNvSpPr>
          <p:nvPr>
            <p:ph type="ftr" sz="quarter" idx="11"/>
          </p:nvPr>
        </p:nvSpPr>
        <p:spPr/>
        <p:txBody>
          <a:bodyPr/>
          <a:lstStyle/>
          <a:p>
            <a:r>
              <a:rPr lang="en-US" altLang="zh-TW"/>
              <a:t>© NATIONAL TSING HUA UNIVERSITY</a:t>
            </a:r>
            <a:endParaRPr lang="zh-TW" altLang="en-US"/>
          </a:p>
        </p:txBody>
      </p:sp>
      <p:sp>
        <p:nvSpPr>
          <p:cNvPr id="4" name="文字方塊 3"/>
          <p:cNvSpPr txBox="1"/>
          <p:nvPr/>
        </p:nvSpPr>
        <p:spPr>
          <a:xfrm>
            <a:off x="464024" y="1958708"/>
            <a:ext cx="8405674"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TW" sz="2000" b="1" dirty="0">
                <a:latin typeface="Times New Roman" panose="02020603050405020304" pitchFamily="18" charset="0"/>
                <a:ea typeface="標楷體" panose="02010601000101010101" pitchFamily="65" charset="-120"/>
                <a:cs typeface="Times New Roman" panose="02020603050405020304" pitchFamily="18" charset="0"/>
              </a:rPr>
              <a:t>Smile Curve Theory</a:t>
            </a:r>
            <a:endParaRPr lang="zh-TW" altLang="en-US" sz="2000" b="1" dirty="0">
              <a:latin typeface="Times New Roman" panose="02020603050405020304" pitchFamily="18" charset="0"/>
              <a:ea typeface="標楷體" panose="02010601000101010101" pitchFamily="65" charset="-120"/>
              <a:cs typeface="Times New Roman" panose="02020603050405020304" pitchFamily="18" charset="0"/>
            </a:endParaRPr>
          </a:p>
        </p:txBody>
      </p:sp>
      <p:pic>
        <p:nvPicPr>
          <p:cNvPr id="11" name="图片 10" descr="图示&#10;&#10;描述已自动生成">
            <a:extLst>
              <a:ext uri="{FF2B5EF4-FFF2-40B4-BE49-F238E27FC236}">
                <a16:creationId xmlns:a16="http://schemas.microsoft.com/office/drawing/2014/main" id="{4AE233FC-1353-984D-98D1-69EB886CCE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85013" y="2853473"/>
            <a:ext cx="5086388" cy="2864747"/>
          </a:xfrm>
          <a:prstGeom prst="rect">
            <a:avLst/>
          </a:prstGeom>
        </p:spPr>
      </p:pic>
      <p:sp>
        <p:nvSpPr>
          <p:cNvPr id="17" name="文本框 13">
            <a:extLst>
              <a:ext uri="{FF2B5EF4-FFF2-40B4-BE49-F238E27FC236}">
                <a16:creationId xmlns:a16="http://schemas.microsoft.com/office/drawing/2014/main" id="{A7E9A674-7049-844B-99C3-EB84690F27CE}"/>
              </a:ext>
            </a:extLst>
          </p:cNvPr>
          <p:cNvSpPr txBox="1"/>
          <p:nvPr/>
        </p:nvSpPr>
        <p:spPr>
          <a:xfrm>
            <a:off x="1068317" y="5809320"/>
            <a:ext cx="3319780" cy="5003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Smile Curve</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r>
              <a:rPr lang="en-US" sz="1050" kern="100" dirty="0" err="1">
                <a:effectLst/>
                <a:latin typeface="Times New Roman" panose="02020603050405020304" pitchFamily="18" charset="0"/>
                <a:ea typeface="宋体" panose="02010600030101010101" pitchFamily="2" charset="-122"/>
                <a:cs typeface="Times New Roman" panose="02020603050405020304" pitchFamily="18" charset="0"/>
              </a:rPr>
              <a:t>Sounce</a:t>
            </a:r>
            <a:r>
              <a:rPr lang="zh-TW" sz="105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Source: Status and trends in the global</a:t>
            </a:r>
            <a:r>
              <a:rPr lang="zh-TW" sz="105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2018</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D8E44D85-B521-EA4C-ABE9-4E53D53ED85F}"/>
              </a:ext>
            </a:extLst>
          </p:cNvPr>
          <p:cNvSpPr txBox="1"/>
          <p:nvPr/>
        </p:nvSpPr>
        <p:spPr>
          <a:xfrm>
            <a:off x="5431809" y="2870376"/>
            <a:ext cx="4474872" cy="2862322"/>
          </a:xfrm>
          <a:prstGeom prst="rect">
            <a:avLst/>
          </a:prstGeom>
          <a:noFill/>
        </p:spPr>
        <p:txBody>
          <a:bodyPr wrap="square" rtlCol="0">
            <a:spAutoFit/>
          </a:bodyPr>
          <a:lstStyle/>
          <a:p>
            <a:r>
              <a:rPr kumimoji="1" lang="en" altLang="zh-CN" sz="2000" dirty="0">
                <a:latin typeface="Times New Roman" panose="02020603050405020304" pitchFamily="18" charset="0"/>
                <a:cs typeface="Times New Roman" panose="02020603050405020304" pitchFamily="18" charset="0"/>
              </a:rPr>
              <a:t>In 1992, the Chairman of Taiwan Acer Group, Stan Shih, proposed the "Smile Curve”  (Business Growth Strategies for Asia Pacific,1992) to describe the changes of the added value of each link in the personal computer manufacturing process based on Michael Porter's value chain model and his many years of experience in the IT industry. </a:t>
            </a:r>
            <a:endParaRPr kumimoji="1"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75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 altLang="zh-TW" dirty="0">
                <a:latin typeface="Times New Roman" panose="02020603050405020304" pitchFamily="18" charset="0"/>
                <a:cs typeface="Times New Roman" panose="02020603050405020304" pitchFamily="18" charset="0"/>
              </a:rPr>
              <a:t>Preliminary Analysis</a:t>
            </a:r>
            <a:endParaRPr lang="zh-TW" altLang="en-US" dirty="0">
              <a:latin typeface="Times New Roman" panose="02020603050405020304" pitchFamily="18" charset="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13</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sp>
        <p:nvSpPr>
          <p:cNvPr id="4" name="文字方塊 3"/>
          <p:cNvSpPr txBox="1"/>
          <p:nvPr/>
        </p:nvSpPr>
        <p:spPr>
          <a:xfrm>
            <a:off x="464024" y="1958708"/>
            <a:ext cx="8405674"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TW" sz="2000" b="1" dirty="0">
                <a:latin typeface="Times New Roman" panose="02020603050405020304" pitchFamily="18" charset="0"/>
                <a:ea typeface="標楷體" panose="02010601000101010101" pitchFamily="65" charset="-120"/>
                <a:cs typeface="Times New Roman" panose="02020603050405020304" pitchFamily="18" charset="0"/>
              </a:rPr>
              <a:t>Smile Curve Theory</a:t>
            </a:r>
            <a:endParaRPr lang="zh-TW" altLang="en-US" sz="2000" b="1" dirty="0">
              <a:latin typeface="Times New Roman" panose="02020603050405020304" pitchFamily="18" charset="0"/>
              <a:ea typeface="標楷體" panose="02010601000101010101" pitchFamily="65" charset="-120"/>
              <a:cs typeface="Times New Roman" panose="02020603050405020304" pitchFamily="18" charset="0"/>
            </a:endParaRPr>
          </a:p>
        </p:txBody>
      </p:sp>
      <p:pic>
        <p:nvPicPr>
          <p:cNvPr id="3" name="图片 2">
            <a:extLst>
              <a:ext uri="{FF2B5EF4-FFF2-40B4-BE49-F238E27FC236}">
                <a16:creationId xmlns:a16="http://schemas.microsoft.com/office/drawing/2014/main" id="{D0860496-BBD1-8944-AD0B-9DB0CC2EFB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24" y="2512121"/>
            <a:ext cx="5778586" cy="3290802"/>
          </a:xfrm>
          <a:prstGeom prst="rect">
            <a:avLst/>
          </a:prstGeom>
        </p:spPr>
      </p:pic>
      <p:sp>
        <p:nvSpPr>
          <p:cNvPr id="5" name="文本框 4">
            <a:extLst>
              <a:ext uri="{FF2B5EF4-FFF2-40B4-BE49-F238E27FC236}">
                <a16:creationId xmlns:a16="http://schemas.microsoft.com/office/drawing/2014/main" id="{7FF18318-C09E-E143-BD6C-F4B4DF55BA9B}"/>
              </a:ext>
            </a:extLst>
          </p:cNvPr>
          <p:cNvSpPr txBox="1"/>
          <p:nvPr/>
        </p:nvSpPr>
        <p:spPr>
          <a:xfrm>
            <a:off x="5782610" y="1958708"/>
            <a:ext cx="4119366" cy="4801314"/>
          </a:xfrm>
          <a:prstGeom prst="rect">
            <a:avLst/>
          </a:prstGeom>
          <a:noFill/>
        </p:spPr>
        <p:txBody>
          <a:bodyPr wrap="square" rtlCol="0">
            <a:spAutoFit/>
          </a:bodyPr>
          <a:lstStyle/>
          <a:p>
            <a:r>
              <a:rPr kumimoji="1" lang="en-US" altLang="zh-CN" b="1" dirty="0">
                <a:latin typeface="Times New Roman" panose="02020603050405020304" pitchFamily="18" charset="0"/>
                <a:cs typeface="Times New Roman" panose="02020603050405020304" pitchFamily="18" charset="0"/>
              </a:rPr>
              <a:t>Distribution: </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integrate online and offline sales platforms</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live-streaming with goods sales mode</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Teahouse building like Shanghai…</a:t>
            </a:r>
          </a:p>
          <a:p>
            <a:endParaRPr kumimoji="1" lang="en-US" altLang="zh-CN" dirty="0">
              <a:latin typeface="Times New Roman" panose="02020603050405020304" pitchFamily="18" charset="0"/>
              <a:cs typeface="Times New Roman" panose="02020603050405020304" pitchFamily="18" charset="0"/>
            </a:endParaRPr>
          </a:p>
          <a:p>
            <a:r>
              <a:rPr kumimoji="1" lang="en-US" altLang="zh-CN" b="1" dirty="0">
                <a:latin typeface="Times New Roman" panose="02020603050405020304" pitchFamily="18" charset="0"/>
                <a:cs typeface="Times New Roman" panose="02020603050405020304" pitchFamily="18" charset="0"/>
              </a:rPr>
              <a:t>Production:</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new-style tea beverages</a:t>
            </a:r>
          </a:p>
          <a:p>
            <a:endParaRPr kumimoji="1" lang="en-US" altLang="zh-CN" dirty="0">
              <a:latin typeface="Times New Roman" panose="02020603050405020304" pitchFamily="18" charset="0"/>
              <a:cs typeface="Times New Roman" panose="02020603050405020304" pitchFamily="18" charset="0"/>
            </a:endParaRPr>
          </a:p>
          <a:p>
            <a:r>
              <a:rPr kumimoji="1" lang="en-US" altLang="zh-CN" b="1" dirty="0">
                <a:latin typeface="Times New Roman" panose="02020603050405020304" pitchFamily="18" charset="0"/>
                <a:cs typeface="Times New Roman" panose="02020603050405020304" pitchFamily="18" charset="0"/>
              </a:rPr>
              <a:t>Pre-production:</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make full use of technological advances to reduce production costs and improve product quality</a:t>
            </a:r>
          </a:p>
          <a:p>
            <a:pPr marL="285750" indent="-285750">
              <a:buFont typeface="Arial" panose="020B0604020202020204" pitchFamily="34" charset="0"/>
              <a:buChar char="•"/>
            </a:pPr>
            <a:r>
              <a:rPr kumimoji="1" lang="en-US" altLang="zh-CN" dirty="0">
                <a:latin typeface="Times New Roman" panose="02020603050405020304" pitchFamily="18" charset="0"/>
                <a:cs typeface="Times New Roman" panose="02020603050405020304" pitchFamily="18" charset="0"/>
              </a:rPr>
              <a:t>incorporate Fujian tea culture and fashion elements into product design and packaging</a:t>
            </a:r>
          </a:p>
          <a:p>
            <a:endParaRPr kumimoji="1"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87E59AA-BA16-D949-91A8-FF7BE2A69385}"/>
              </a:ext>
            </a:extLst>
          </p:cNvPr>
          <p:cNvSpPr txBox="1"/>
          <p:nvPr/>
        </p:nvSpPr>
        <p:spPr>
          <a:xfrm>
            <a:off x="1524000" y="5865974"/>
            <a:ext cx="3429000" cy="461665"/>
          </a:xfrm>
          <a:prstGeom prst="rect">
            <a:avLst/>
          </a:prstGeom>
          <a:noFill/>
        </p:spPr>
        <p:txBody>
          <a:bodyPr wrap="square" rtlCol="0">
            <a:spAutoFit/>
          </a:bodyPr>
          <a:lstStyle/>
          <a:p>
            <a:pPr algn="ctr"/>
            <a:r>
              <a:rPr kumimoji="1" lang="en" altLang="zh-CN" sz="1200" dirty="0">
                <a:latin typeface="Times New Roman" panose="02020603050405020304" pitchFamily="18" charset="0"/>
                <a:cs typeface="Times New Roman" panose="02020603050405020304" pitchFamily="18" charset="0"/>
              </a:rPr>
              <a:t>the smile curve for tea industry</a:t>
            </a:r>
          </a:p>
          <a:p>
            <a:pPr algn="ctr"/>
            <a:r>
              <a:rPr kumimoji="1" lang="en" altLang="zh-CN" sz="1200" dirty="0">
                <a:latin typeface="Times New Roman" panose="02020603050405020304" pitchFamily="18" charset="0"/>
                <a:cs typeface="Times New Roman" panose="02020603050405020304" pitchFamily="18" charset="0"/>
              </a:rPr>
              <a:t>Adapted from: World Investment Report,2020</a:t>
            </a:r>
          </a:p>
        </p:txBody>
      </p:sp>
    </p:spTree>
    <p:extLst>
      <p:ext uri="{BB962C8B-B14F-4D97-AF65-F5344CB8AC3E}">
        <p14:creationId xmlns:p14="http://schemas.microsoft.com/office/powerpoint/2010/main" val="710468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KaiTi" panose="02010609060101010101" pitchFamily="49" charset="-122"/>
                <a:cs typeface="Times New Roman" panose="02020603050405020304" pitchFamily="18" charset="0"/>
              </a:rPr>
              <a:t>R</a:t>
            </a:r>
            <a:r>
              <a:rPr lang="en-US" altLang="zh-TW" dirty="0">
                <a:latin typeface="Times New Roman" panose="02020603050405020304" pitchFamily="18" charset="0"/>
                <a:ea typeface="標楷體" panose="02010601000101010101" pitchFamily="65" charset="-120"/>
                <a:cs typeface="Times New Roman" panose="02020603050405020304" pitchFamily="18" charset="0"/>
              </a:rPr>
              <a:t>esearch method</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495300" y="1801503"/>
            <a:ext cx="8915400" cy="4763419"/>
          </a:xfrm>
        </p:spPr>
        <p:txBody>
          <a:bodyPr>
            <a:normAutofit fontScale="92500"/>
          </a:bodyPr>
          <a:lstStyle/>
          <a:p>
            <a:r>
              <a:rPr lang="en" altLang="zh-TW" b="1" dirty="0">
                <a:latin typeface="Times New Roman" panose="02020603050405020304" pitchFamily="18" charset="0"/>
                <a:ea typeface="KaiTi" panose="02010609060101010101" pitchFamily="49" charset="-122"/>
                <a:cs typeface="Times New Roman" panose="02020603050405020304" pitchFamily="18" charset="0"/>
              </a:rPr>
              <a:t>Qualitative Research </a:t>
            </a:r>
            <a:endParaRPr lang="en-US" altLang="zh-TW" b="1" dirty="0">
              <a:latin typeface="Times New Roman" panose="02020603050405020304" pitchFamily="18" charset="0"/>
              <a:ea typeface="KaiTi" panose="02010609060101010101" pitchFamily="49" charset="-122"/>
              <a:cs typeface="Times New Roman" panose="02020603050405020304" pitchFamily="18" charset="0"/>
            </a:endParaRPr>
          </a:p>
          <a:p>
            <a:pPr>
              <a:buFont typeface="Wingdings" panose="05000000000000000000" pitchFamily="2" charset="2"/>
              <a:buChar char="Ø"/>
            </a:pPr>
            <a:r>
              <a:rPr lang="en" altLang="zh-TW" sz="1800" b="1" dirty="0">
                <a:latin typeface="Times New Roman" panose="02020603050405020304" pitchFamily="18" charset="0"/>
                <a:ea typeface="KaiTi" panose="02010609060101010101" pitchFamily="49" charset="-122"/>
                <a:cs typeface="Times New Roman" panose="02020603050405020304" pitchFamily="18" charset="0"/>
              </a:rPr>
              <a:t>Literature Analysis </a:t>
            </a:r>
            <a:r>
              <a:rPr lang="zh-TW" altLang="en-US" sz="1800" b="1" dirty="0">
                <a:latin typeface="KaiTi" panose="02010609060101010101" pitchFamily="49" charset="-122"/>
                <a:ea typeface="KaiTi" panose="02010609060101010101" pitchFamily="49" charset="-122"/>
              </a:rPr>
              <a:t>：</a:t>
            </a:r>
            <a:endParaRPr lang="en-US" altLang="zh-TW" sz="1800" b="1" dirty="0">
              <a:latin typeface="KaiTi" panose="02010609060101010101" pitchFamily="49" charset="-122"/>
              <a:ea typeface="KaiTi" panose="02010609060101010101" pitchFamily="49" charset="-122"/>
            </a:endParaRPr>
          </a:p>
          <a:p>
            <a:pPr lvl="1">
              <a:buFont typeface="Arial" panose="020B0604020202090204" pitchFamily="34" charset="0"/>
              <a:buChar char="•"/>
            </a:pPr>
            <a:r>
              <a:rPr lang="en" altLang="zh-TW" sz="1800" dirty="0">
                <a:latin typeface="Times New Roman" panose="02020603050405020304" pitchFamily="18" charset="0"/>
                <a:ea typeface="KaiTi" panose="02010609060101010101" pitchFamily="49" charset="-122"/>
                <a:cs typeface="Times New Roman" panose="02020603050405020304" pitchFamily="18" charset="0"/>
              </a:rPr>
              <a:t>industrial economic theory, industrial transformation and development theory, industrial competitiveness theory, and smile curve theory</a:t>
            </a:r>
          </a:p>
          <a:p>
            <a:pPr lvl="1">
              <a:buFont typeface="Arial" panose="020B0604020202090204" pitchFamily="34" charset="0"/>
              <a:buChar char="•"/>
            </a:pPr>
            <a:r>
              <a:rPr lang="en-US" altLang="zh-TW" sz="1800" dirty="0">
                <a:latin typeface="Times New Roman" panose="02020603050405020304" pitchFamily="18" charset="0"/>
                <a:ea typeface="KaiTi" panose="02010609060101010101" pitchFamily="49" charset="-122"/>
                <a:cs typeface="Times New Roman" panose="02020603050405020304" pitchFamily="18" charset="0"/>
              </a:rPr>
              <a:t>focuses on the business model transformation and upgrading of traditional tea enterprises in Fujian to enhance their competitiveness from the perspective of value-added enhancement</a:t>
            </a:r>
            <a:r>
              <a:rPr lang="en-US" altLang="zh-TW" sz="1800" dirty="0">
                <a:latin typeface="KaiTi" panose="02010609060101010101" pitchFamily="49" charset="-122"/>
                <a:ea typeface="KaiTi" panose="02010609060101010101" pitchFamily="49" charset="-122"/>
              </a:rPr>
              <a:t>.</a:t>
            </a:r>
          </a:p>
          <a:p>
            <a:pPr>
              <a:buFont typeface="Wingdings" panose="05000000000000000000" pitchFamily="2" charset="2"/>
              <a:buChar char="Ø"/>
            </a:pPr>
            <a:r>
              <a:rPr lang="en" altLang="zh-TW" sz="1800" b="1" dirty="0">
                <a:latin typeface="Times New Roman" panose="02020603050405020304" pitchFamily="18" charset="0"/>
                <a:ea typeface="KaiTi" panose="02010609060101010101" pitchFamily="49" charset="-122"/>
                <a:cs typeface="Times New Roman" panose="02020603050405020304" pitchFamily="18" charset="0"/>
              </a:rPr>
              <a:t>In-depth interview </a:t>
            </a:r>
            <a:r>
              <a:rPr lang="zh-TW" altLang="en-US" sz="1800" dirty="0">
                <a:latin typeface="KaiTi" panose="02010609060101010101" pitchFamily="49" charset="-122"/>
                <a:ea typeface="KaiTi" panose="02010609060101010101" pitchFamily="49" charset="-122"/>
              </a:rPr>
              <a:t>：</a:t>
            </a:r>
            <a:endParaRPr lang="en-US" altLang="zh-TW" sz="1800" dirty="0">
              <a:latin typeface="KaiTi" panose="02010609060101010101" pitchFamily="49" charset="-122"/>
              <a:ea typeface="KaiTi" panose="02010609060101010101" pitchFamily="49" charset="-122"/>
            </a:endParaRPr>
          </a:p>
          <a:p>
            <a:pPr>
              <a:buFont typeface="Wingdings" pitchFamily="2" charset="2"/>
              <a:buChar char="ü"/>
            </a:pPr>
            <a:r>
              <a:rPr lang="en-US" altLang="zh-TW" sz="1800" dirty="0" err="1">
                <a:latin typeface="Times New Roman" panose="02020603050405020304" pitchFamily="18" charset="0"/>
                <a:ea typeface="標楷體" panose="02010601000101010101" pitchFamily="65" charset="-120"/>
                <a:cs typeface="Times New Roman" panose="02020603050405020304" pitchFamily="18" charset="0"/>
              </a:rPr>
              <a:t>Anxi</a:t>
            </a: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 County, the birthplace of Tie Guanyin Oolong Tea</a:t>
            </a:r>
          </a:p>
          <a:p>
            <a:pPr>
              <a:buFont typeface="Wingdings" pitchFamily="2" charset="2"/>
              <a:buChar char="ü"/>
            </a:pPr>
            <a:r>
              <a:rPr lang="en-US" altLang="zh-TW" sz="1800" dirty="0" err="1">
                <a:latin typeface="Times New Roman" panose="02020603050405020304" pitchFamily="18" charset="0"/>
                <a:ea typeface="標楷體" panose="02010601000101010101" pitchFamily="65" charset="-120"/>
                <a:cs typeface="Times New Roman" panose="02020603050405020304" pitchFamily="18" charset="0"/>
              </a:rPr>
              <a:t>Wuyishan</a:t>
            </a: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 Tea Production Area, which has "Da Hong Pao ”</a:t>
            </a:r>
          </a:p>
          <a:p>
            <a:pPr>
              <a:buFont typeface="Wingdings" pitchFamily="2" charset="2"/>
              <a:buChar char="ü"/>
            </a:pP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five leading enterprises and tea industry association and tea farmer associations</a:t>
            </a:r>
          </a:p>
          <a:p>
            <a:pPr>
              <a:buFont typeface="Wingdings" pitchFamily="2" charset="2"/>
              <a:buChar char="ü"/>
            </a:pP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Chengdu Teahouse Association</a:t>
            </a:r>
          </a:p>
          <a:p>
            <a:pPr>
              <a:buFont typeface="Wingdings" pitchFamily="2" charset="2"/>
              <a:buChar char="ü"/>
            </a:pPr>
            <a:r>
              <a:rPr lang="en-US" altLang="zh-TW" sz="1800" dirty="0" err="1">
                <a:latin typeface="Times New Roman" panose="02020603050405020304" pitchFamily="18" charset="0"/>
                <a:ea typeface="標楷體" panose="02010601000101010101" pitchFamily="65" charset="-120"/>
                <a:cs typeface="Times New Roman" panose="02020603050405020304" pitchFamily="18" charset="0"/>
              </a:rPr>
              <a:t>Anxi</a:t>
            </a: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 Agricultural Government</a:t>
            </a:r>
            <a:endParaRPr lang="en-US" altLang="zh-TW" dirty="0">
              <a:latin typeface="+mn-lt"/>
              <a:ea typeface="標楷體" panose="02010601000101010101" pitchFamily="65" charset="-120"/>
            </a:endParaRPr>
          </a:p>
          <a:p>
            <a:pPr>
              <a:buFont typeface="Wingdings" panose="05000000000000000000" pitchFamily="2" charset="2"/>
              <a:buChar char="Ø"/>
            </a:pPr>
            <a:endParaRPr lang="zh-TW" altLang="en-US" dirty="0"/>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14</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AC24B0-2004-E649-8D7B-CEBD9E1E31F4}"/>
              </a:ext>
            </a:extLst>
          </p:cNvPr>
          <p:cNvSpPr>
            <a:spLocks noGrp="1"/>
          </p:cNvSpPr>
          <p:nvPr>
            <p:ph type="title"/>
          </p:nvPr>
        </p:nvSpPr>
        <p:spPr/>
        <p:txBody>
          <a:bodyPr/>
          <a:lstStyle/>
          <a:p>
            <a:r>
              <a:rPr kumimoji="1" lang="en" altLang="zh-CN" dirty="0">
                <a:latin typeface="Times New Roman" panose="02020603050405020304" pitchFamily="18" charset="0"/>
                <a:cs typeface="Times New Roman" panose="02020603050405020304" pitchFamily="18" charset="0"/>
              </a:rPr>
              <a:t>Semi-structure interview</a:t>
            </a:r>
            <a:endParaRPr kumimoji="1" lang="zh-CN" altLang="en-US" dirty="0">
              <a:latin typeface="Times New Roman" panose="02020603050405020304" pitchFamily="18" charset="0"/>
              <a:cs typeface="Times New Roman" panose="02020603050405020304" pitchFamily="18" charset="0"/>
            </a:endParaRPr>
          </a:p>
        </p:txBody>
      </p:sp>
      <p:sp>
        <p:nvSpPr>
          <p:cNvPr id="4" name="页脚占位符 3">
            <a:extLst>
              <a:ext uri="{FF2B5EF4-FFF2-40B4-BE49-F238E27FC236}">
                <a16:creationId xmlns:a16="http://schemas.microsoft.com/office/drawing/2014/main" id="{C66BFB04-42CE-8746-B156-8131BA4C54DC}"/>
              </a:ext>
            </a:extLst>
          </p:cNvPr>
          <p:cNvSpPr>
            <a:spLocks noGrp="1"/>
          </p:cNvSpPr>
          <p:nvPr>
            <p:ph type="ftr" sz="quarter" idx="11"/>
          </p:nvPr>
        </p:nvSpPr>
        <p:spPr/>
        <p:txBody>
          <a:bodyPr/>
          <a:lstStyle/>
          <a:p>
            <a:r>
              <a:rPr lang="en-US" altLang="zh-TW"/>
              <a:t>© NATIONAL TSING HUA UNIVERSITY</a:t>
            </a:r>
            <a:endParaRPr lang="zh-TW" altLang="en-US"/>
          </a:p>
        </p:txBody>
      </p:sp>
      <p:sp>
        <p:nvSpPr>
          <p:cNvPr id="5" name="灯片编号占位符 4">
            <a:extLst>
              <a:ext uri="{FF2B5EF4-FFF2-40B4-BE49-F238E27FC236}">
                <a16:creationId xmlns:a16="http://schemas.microsoft.com/office/drawing/2014/main" id="{4D6DDB6D-8844-744C-85F4-7B830E2826CC}"/>
              </a:ext>
            </a:extLst>
          </p:cNvPr>
          <p:cNvSpPr>
            <a:spLocks noGrp="1"/>
          </p:cNvSpPr>
          <p:nvPr>
            <p:ph type="sldNum" sz="quarter" idx="12"/>
          </p:nvPr>
        </p:nvSpPr>
        <p:spPr/>
        <p:txBody>
          <a:bodyPr/>
          <a:lstStyle/>
          <a:p>
            <a:fld id="{E1EB6482-E8AD-494A-B82D-562298BE05A7}" type="slidenum">
              <a:rPr lang="zh-TW" altLang="en-US" smtClean="0"/>
              <a:t>15</a:t>
            </a:fld>
            <a:endParaRPr lang="zh-TW" altLang="en-US"/>
          </a:p>
        </p:txBody>
      </p:sp>
      <p:graphicFrame>
        <p:nvGraphicFramePr>
          <p:cNvPr id="8" name="表格 8">
            <a:extLst>
              <a:ext uri="{FF2B5EF4-FFF2-40B4-BE49-F238E27FC236}">
                <a16:creationId xmlns:a16="http://schemas.microsoft.com/office/drawing/2014/main" id="{32F48A20-E349-1042-96A3-50512842317C}"/>
              </a:ext>
            </a:extLst>
          </p:cNvPr>
          <p:cNvGraphicFramePr>
            <a:graphicFrameLocks noGrp="1"/>
          </p:cNvGraphicFramePr>
          <p:nvPr>
            <p:extLst>
              <p:ext uri="{D42A27DB-BD31-4B8C-83A1-F6EECF244321}">
                <p14:modId xmlns:p14="http://schemas.microsoft.com/office/powerpoint/2010/main" val="1364314271"/>
              </p:ext>
            </p:extLst>
          </p:nvPr>
        </p:nvGraphicFramePr>
        <p:xfrm>
          <a:off x="293077" y="2016368"/>
          <a:ext cx="9252705" cy="4107342"/>
        </p:xfrm>
        <a:graphic>
          <a:graphicData uri="http://schemas.openxmlformats.org/drawingml/2006/table">
            <a:tbl>
              <a:tblPr firstRow="1" bandRow="1">
                <a:tableStyleId>{93296810-A885-4BE3-A3E7-6D5BEEA58F35}</a:tableStyleId>
              </a:tblPr>
              <a:tblGrid>
                <a:gridCol w="2269378">
                  <a:extLst>
                    <a:ext uri="{9D8B030D-6E8A-4147-A177-3AD203B41FA5}">
                      <a16:colId xmlns:a16="http://schemas.microsoft.com/office/drawing/2014/main" val="3255897633"/>
                    </a:ext>
                  </a:extLst>
                </a:gridCol>
                <a:gridCol w="6983327">
                  <a:extLst>
                    <a:ext uri="{9D8B030D-6E8A-4147-A177-3AD203B41FA5}">
                      <a16:colId xmlns:a16="http://schemas.microsoft.com/office/drawing/2014/main" val="2049159878"/>
                    </a:ext>
                  </a:extLst>
                </a:gridCol>
              </a:tblGrid>
              <a:tr h="685570">
                <a:tc>
                  <a:txBody>
                    <a:bodyPr/>
                    <a:lstStyle/>
                    <a:p>
                      <a:pPr algn="ctr"/>
                      <a:r>
                        <a:rPr lang="en" altLang="zh-CN" dirty="0">
                          <a:solidFill>
                            <a:schemeClr val="tx1"/>
                          </a:solidFill>
                          <a:latin typeface="Times New Roman" panose="02020603050405020304" pitchFamily="18" charset="0"/>
                          <a:cs typeface="Times New Roman" panose="02020603050405020304" pitchFamily="18" charset="0"/>
                        </a:rPr>
                        <a:t>Interviewees</a:t>
                      </a:r>
                      <a:endParaRPr lang="zh-CN" alt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 altLang="zh-CN" dirty="0">
                          <a:solidFill>
                            <a:schemeClr val="tx1"/>
                          </a:solidFill>
                          <a:latin typeface="Times New Roman" panose="02020603050405020304" pitchFamily="18" charset="0"/>
                          <a:cs typeface="Times New Roman" panose="02020603050405020304" pitchFamily="18" charset="0"/>
                        </a:rPr>
                        <a:t>Guiding Question for Semi Structure Interview</a:t>
                      </a:r>
                      <a:endParaRPr lang="zh-CN" altLang="en-US"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29355618"/>
                  </a:ext>
                </a:extLst>
              </a:tr>
              <a:tr h="1036901">
                <a:tc rowSpan="3">
                  <a:txBody>
                    <a:bodyPr/>
                    <a:lstStyle/>
                    <a:p>
                      <a:pPr algn="ctr"/>
                      <a:r>
                        <a:rPr lang="en" altLang="zh-CN" dirty="0">
                          <a:latin typeface="Times New Roman" panose="02020603050405020304" pitchFamily="18" charset="0"/>
                          <a:cs typeface="Times New Roman" panose="02020603050405020304" pitchFamily="18" charset="0"/>
                        </a:rPr>
                        <a:t>Top 5 leading company of Fujian’s tea industry</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r>
                        <a:rPr lang="en" altLang="zh-CN" dirty="0">
                          <a:latin typeface="Times New Roman" panose="02020603050405020304" pitchFamily="18" charset="0"/>
                          <a:cs typeface="Times New Roman" panose="02020603050405020304" pitchFamily="18" charset="0"/>
                        </a:rPr>
                        <a:t>At present, under the influence of COVID-19, is foreign exports affected? And is there a shift to domestic sales? </a:t>
                      </a:r>
                    </a:p>
                    <a:p>
                      <a:r>
                        <a:rPr lang="en" altLang="zh-CN" dirty="0">
                          <a:latin typeface="Times New Roman" panose="02020603050405020304" pitchFamily="18" charset="0"/>
                          <a:cs typeface="Times New Roman" panose="02020603050405020304" pitchFamily="18" charset="0"/>
                        </a:rPr>
                        <a:t>Whether we have to face more competitive pressure?</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3086014"/>
                  </a:ext>
                </a:extLst>
              </a:tr>
              <a:tr h="1036901">
                <a:tc vMerge="1">
                  <a:txBody>
                    <a:bodyPr/>
                    <a:lstStyle/>
                    <a:p>
                      <a:endParaRPr lang="zh-CN" altLang="en-US"/>
                    </a:p>
                  </a:txBody>
                  <a:tcPr/>
                </a:tc>
                <a:tc>
                  <a:txBody>
                    <a:bodyPr/>
                    <a:lstStyle/>
                    <a:p>
                      <a:r>
                        <a:rPr lang="en" altLang="zh-CN" dirty="0">
                          <a:latin typeface="Times New Roman" panose="02020603050405020304" pitchFamily="18" charset="0"/>
                          <a:cs typeface="Times New Roman" panose="02020603050405020304" pitchFamily="18" charset="0"/>
                        </a:rPr>
                        <a:t>Facing the homogenization competition of major domestic tea companies, how can you enhance the competitiveness of your products? In what ways have you tried to do so?</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22431595"/>
                  </a:ext>
                </a:extLst>
              </a:tr>
              <a:tr h="1347970">
                <a:tc vMerge="1">
                  <a:txBody>
                    <a:bodyPr/>
                    <a:lstStyle/>
                    <a:p>
                      <a:endParaRPr lang="zh-CN" altLang="en-US"/>
                    </a:p>
                  </a:txBody>
                  <a:tcPr/>
                </a:tc>
                <a:tc>
                  <a:txBody>
                    <a:bodyPr/>
                    <a:lstStyle/>
                    <a:p>
                      <a:r>
                        <a:rPr lang="en" altLang="zh-CN" dirty="0">
                          <a:latin typeface="Times New Roman" panose="02020603050405020304" pitchFamily="18" charset="0"/>
                          <a:cs typeface="Times New Roman" panose="02020603050405020304" pitchFamily="18" charset="0"/>
                        </a:rPr>
                        <a:t>Have you considered developing the whole tea industry chain? </a:t>
                      </a:r>
                    </a:p>
                    <a:p>
                      <a:r>
                        <a:rPr lang="en" altLang="zh-CN" dirty="0">
                          <a:latin typeface="Times New Roman" panose="02020603050405020304" pitchFamily="18" charset="0"/>
                          <a:cs typeface="Times New Roman" panose="02020603050405020304" pitchFamily="18" charset="0"/>
                        </a:rPr>
                        <a:t>For example, establish your own sub-brand of new tea beverages brand? Or cooperate with new tea companies such as </a:t>
                      </a:r>
                      <a:r>
                        <a:rPr lang="en" altLang="zh-CN" dirty="0" err="1">
                          <a:latin typeface="Times New Roman" panose="02020603050405020304" pitchFamily="18" charset="0"/>
                          <a:cs typeface="Times New Roman" panose="02020603050405020304" pitchFamily="18" charset="0"/>
                        </a:rPr>
                        <a:t>Hei</a:t>
                      </a:r>
                      <a:r>
                        <a:rPr lang="en" altLang="zh-CN" dirty="0">
                          <a:latin typeface="Times New Roman" panose="02020603050405020304" pitchFamily="18" charset="0"/>
                          <a:cs typeface="Times New Roman" panose="02020603050405020304" pitchFamily="18" charset="0"/>
                        </a:rPr>
                        <a:t> Cha and </a:t>
                      </a:r>
                      <a:r>
                        <a:rPr lang="en" altLang="zh-CN" dirty="0" err="1">
                          <a:latin typeface="Times New Roman" panose="02020603050405020304" pitchFamily="18" charset="0"/>
                          <a:cs typeface="Times New Roman" panose="02020603050405020304" pitchFamily="18" charset="0"/>
                        </a:rPr>
                        <a:t>Naiyuki’s</a:t>
                      </a:r>
                      <a:r>
                        <a:rPr lang="en" altLang="zh-CN" dirty="0">
                          <a:latin typeface="Times New Roman" panose="02020603050405020304" pitchFamily="18" charset="0"/>
                          <a:cs typeface="Times New Roman" panose="02020603050405020304" pitchFamily="18" charset="0"/>
                        </a:rPr>
                        <a:t> tea?</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75125364"/>
                  </a:ext>
                </a:extLst>
              </a:tr>
            </a:tbl>
          </a:graphicData>
        </a:graphic>
      </p:graphicFrame>
    </p:spTree>
    <p:extLst>
      <p:ext uri="{BB962C8B-B14F-4D97-AF65-F5344CB8AC3E}">
        <p14:creationId xmlns:p14="http://schemas.microsoft.com/office/powerpoint/2010/main" val="2933369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877C0-F946-7E40-95B2-72EFCBE8FDC8}"/>
              </a:ext>
            </a:extLst>
          </p:cNvPr>
          <p:cNvSpPr>
            <a:spLocks noGrp="1"/>
          </p:cNvSpPr>
          <p:nvPr>
            <p:ph type="title"/>
          </p:nvPr>
        </p:nvSpPr>
        <p:spPr/>
        <p:txBody>
          <a:bodyPr/>
          <a:lstStyle/>
          <a:p>
            <a:r>
              <a:rPr kumimoji="1" lang="en" altLang="zh-CN" dirty="0">
                <a:latin typeface="Times New Roman" panose="02020603050405020304" pitchFamily="18" charset="0"/>
                <a:cs typeface="Times New Roman" panose="02020603050405020304" pitchFamily="18" charset="0"/>
              </a:rPr>
              <a:t>Semi-structure interview</a:t>
            </a:r>
            <a:endParaRPr kumimoji="1" lang="zh-CN" altLang="en-US" dirty="0">
              <a:latin typeface="Times New Roman" panose="02020603050405020304" pitchFamily="18" charset="0"/>
              <a:cs typeface="Times New Roman" panose="02020603050405020304" pitchFamily="18" charset="0"/>
            </a:endParaRPr>
          </a:p>
        </p:txBody>
      </p:sp>
      <p:sp>
        <p:nvSpPr>
          <p:cNvPr id="4" name="页脚占位符 3">
            <a:extLst>
              <a:ext uri="{FF2B5EF4-FFF2-40B4-BE49-F238E27FC236}">
                <a16:creationId xmlns:a16="http://schemas.microsoft.com/office/drawing/2014/main" id="{944A76EB-B4DF-6F49-91A9-725E260802AC}"/>
              </a:ext>
            </a:extLst>
          </p:cNvPr>
          <p:cNvSpPr>
            <a:spLocks noGrp="1"/>
          </p:cNvSpPr>
          <p:nvPr>
            <p:ph type="ftr" sz="quarter" idx="11"/>
          </p:nvPr>
        </p:nvSpPr>
        <p:spPr/>
        <p:txBody>
          <a:bodyPr/>
          <a:lstStyle/>
          <a:p>
            <a:r>
              <a:rPr lang="en-US" altLang="zh-TW"/>
              <a:t>© NATIONAL TSING HUA UNIVERSITY</a:t>
            </a:r>
            <a:endParaRPr lang="zh-TW" altLang="en-US"/>
          </a:p>
        </p:txBody>
      </p:sp>
      <p:sp>
        <p:nvSpPr>
          <p:cNvPr id="5" name="灯片编号占位符 4">
            <a:extLst>
              <a:ext uri="{FF2B5EF4-FFF2-40B4-BE49-F238E27FC236}">
                <a16:creationId xmlns:a16="http://schemas.microsoft.com/office/drawing/2014/main" id="{D0229D94-0F01-DF45-BE72-8DCFD7B56CD8}"/>
              </a:ext>
            </a:extLst>
          </p:cNvPr>
          <p:cNvSpPr>
            <a:spLocks noGrp="1"/>
          </p:cNvSpPr>
          <p:nvPr>
            <p:ph type="sldNum" sz="quarter" idx="12"/>
          </p:nvPr>
        </p:nvSpPr>
        <p:spPr/>
        <p:txBody>
          <a:bodyPr/>
          <a:lstStyle/>
          <a:p>
            <a:fld id="{E1EB6482-E8AD-494A-B82D-562298BE05A7}" type="slidenum">
              <a:rPr lang="zh-TW" altLang="en-US" smtClean="0"/>
              <a:t>16</a:t>
            </a:fld>
            <a:endParaRPr lang="zh-TW" altLang="en-US"/>
          </a:p>
        </p:txBody>
      </p:sp>
      <p:graphicFrame>
        <p:nvGraphicFramePr>
          <p:cNvPr id="6" name="表格 6">
            <a:extLst>
              <a:ext uri="{FF2B5EF4-FFF2-40B4-BE49-F238E27FC236}">
                <a16:creationId xmlns:a16="http://schemas.microsoft.com/office/drawing/2014/main" id="{F65597E4-5BAC-0944-9856-DAAB7F29307B}"/>
              </a:ext>
            </a:extLst>
          </p:cNvPr>
          <p:cNvGraphicFramePr>
            <a:graphicFrameLocks noGrp="1"/>
          </p:cNvGraphicFramePr>
          <p:nvPr>
            <p:extLst>
              <p:ext uri="{D42A27DB-BD31-4B8C-83A1-F6EECF244321}">
                <p14:modId xmlns:p14="http://schemas.microsoft.com/office/powerpoint/2010/main" val="3702121534"/>
              </p:ext>
            </p:extLst>
          </p:nvPr>
        </p:nvGraphicFramePr>
        <p:xfrm>
          <a:off x="183142" y="1781719"/>
          <a:ext cx="9258834" cy="4683870"/>
        </p:xfrm>
        <a:graphic>
          <a:graphicData uri="http://schemas.openxmlformats.org/drawingml/2006/table">
            <a:tbl>
              <a:tblPr firstRow="1" bandRow="1">
                <a:tableStyleId>{93296810-A885-4BE3-A3E7-6D5BEEA58F35}</a:tableStyleId>
              </a:tblPr>
              <a:tblGrid>
                <a:gridCol w="2181109">
                  <a:extLst>
                    <a:ext uri="{9D8B030D-6E8A-4147-A177-3AD203B41FA5}">
                      <a16:colId xmlns:a16="http://schemas.microsoft.com/office/drawing/2014/main" val="943711460"/>
                    </a:ext>
                  </a:extLst>
                </a:gridCol>
                <a:gridCol w="7077725">
                  <a:extLst>
                    <a:ext uri="{9D8B030D-6E8A-4147-A177-3AD203B41FA5}">
                      <a16:colId xmlns:a16="http://schemas.microsoft.com/office/drawing/2014/main" val="2490510624"/>
                    </a:ext>
                  </a:extLst>
                </a:gridCol>
              </a:tblGrid>
              <a:tr h="982170">
                <a:tc>
                  <a:txBody>
                    <a:bodyPr/>
                    <a:lstStyle/>
                    <a:p>
                      <a:pPr algn="ctr"/>
                      <a:r>
                        <a:rPr lang="zh-TW" altLang="en-US" dirty="0">
                          <a:solidFill>
                            <a:schemeClr val="tx1"/>
                          </a:solidFill>
                          <a:latin typeface="Times New Roman" panose="02020603050405020304" pitchFamily="18" charset="0"/>
                          <a:cs typeface="Times New Roman" panose="02020603050405020304" pitchFamily="18" charset="0"/>
                        </a:rPr>
                        <a:t> </a:t>
                      </a:r>
                      <a:r>
                        <a:rPr lang="en" altLang="zh-TW" dirty="0">
                          <a:solidFill>
                            <a:schemeClr val="tx1"/>
                          </a:solidFill>
                          <a:latin typeface="Times New Roman" panose="02020603050405020304" pitchFamily="18" charset="0"/>
                          <a:cs typeface="Times New Roman" panose="02020603050405020304" pitchFamily="18" charset="0"/>
                        </a:rPr>
                        <a:t>Farmer associations</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 altLang="zh-CN" dirty="0">
                          <a:solidFill>
                            <a:schemeClr val="tx1"/>
                          </a:solidFill>
                          <a:latin typeface="Times New Roman" panose="02020603050405020304" pitchFamily="18" charset="0"/>
                          <a:cs typeface="Times New Roman" panose="02020603050405020304" pitchFamily="18" charset="0"/>
                        </a:rPr>
                        <a:t>Are there any improvements in the production process and quality of tea planting compared to the past?</a:t>
                      </a:r>
                      <a:endParaRPr lang="zh-CN" altLang="en-US"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6951738"/>
                  </a:ext>
                </a:extLst>
              </a:tr>
              <a:tr h="982170">
                <a:tc>
                  <a:txBody>
                    <a:bodyPr/>
                    <a:lstStyle/>
                    <a:p>
                      <a:pPr algn="ctr"/>
                      <a:r>
                        <a:rPr lang="en" altLang="zh-CN" dirty="0">
                          <a:latin typeface="Times New Roman" panose="02020603050405020304" pitchFamily="18" charset="0"/>
                          <a:cs typeface="Times New Roman" panose="02020603050405020304" pitchFamily="18" charset="0"/>
                        </a:rPr>
                        <a:t>Tea industry association</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r>
                        <a:rPr lang="en" altLang="zh-CN" dirty="0">
                          <a:latin typeface="Times New Roman" panose="02020603050405020304" pitchFamily="18" charset="0"/>
                          <a:cs typeface="Times New Roman" panose="02020603050405020304" pitchFamily="18" charset="0"/>
                        </a:rPr>
                        <a:t>Is there any cooperation with the government or universities in production, processing, marketing and R&amp;D? If so, what kind of cooperation is there?</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1700368"/>
                  </a:ext>
                </a:extLst>
              </a:tr>
              <a:tr h="1672572">
                <a:tc>
                  <a:txBody>
                    <a:bodyPr/>
                    <a:lstStyle/>
                    <a:p>
                      <a:pPr algn="ctr"/>
                      <a:r>
                        <a:rPr lang="en" altLang="zh-CN" dirty="0">
                          <a:latin typeface="Times New Roman" panose="02020603050405020304" pitchFamily="18" charset="0"/>
                          <a:cs typeface="Times New Roman" panose="02020603050405020304" pitchFamily="18" charset="0"/>
                        </a:rPr>
                        <a:t>Teahouse business associations</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r>
                        <a:rPr lang="en" altLang="zh-CN" dirty="0">
                          <a:latin typeface="Times New Roman" panose="02020603050405020304" pitchFamily="18" charset="0"/>
                          <a:cs typeface="Times New Roman" panose="02020603050405020304" pitchFamily="18" charset="0"/>
                        </a:rPr>
                        <a:t>Teahouse industry is a characteristic industry in Chengdu, but</a:t>
                      </a:r>
                      <a:r>
                        <a:rPr lang="zh-TW" altLang="en-US" dirty="0">
                          <a:latin typeface="Times New Roman" panose="02020603050405020304" pitchFamily="18" charset="0"/>
                          <a:cs typeface="Times New Roman" panose="02020603050405020304" pitchFamily="18" charset="0"/>
                        </a:rPr>
                        <a:t> </a:t>
                      </a:r>
                      <a:r>
                        <a:rPr lang="en" altLang="zh-CN" dirty="0">
                          <a:latin typeface="Times New Roman" panose="02020603050405020304" pitchFamily="18" charset="0"/>
                          <a:cs typeface="Times New Roman" panose="02020603050405020304" pitchFamily="18" charset="0"/>
                        </a:rPr>
                        <a:t>compared with teahouses business in Beijing, Shanghai, Hangzhou and other places, Chengdu teahouses lack brands. In order to promote the branding and chain development of Chengdu teahouses, and to promote the cross regional development of Sichuan style teahouses and move towards the whole country, are there any attempts?</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85762972"/>
                  </a:ext>
                </a:extLst>
              </a:tr>
              <a:tr h="982170">
                <a:tc>
                  <a:txBody>
                    <a:bodyPr/>
                    <a:lstStyle/>
                    <a:p>
                      <a:pPr algn="ctr"/>
                      <a:r>
                        <a:rPr lang="en" altLang="zh-CN" dirty="0">
                          <a:latin typeface="Times New Roman" panose="02020603050405020304" pitchFamily="18" charset="0"/>
                          <a:cs typeface="Times New Roman" panose="02020603050405020304" pitchFamily="18" charset="0"/>
                        </a:rPr>
                        <a:t>Local government</a:t>
                      </a:r>
                      <a:endParaRPr lang="zh-CN" altLang="en-US" dirty="0">
                        <a:latin typeface="Times New Roman" panose="02020603050405020304" pitchFamily="18" charset="0"/>
                        <a:cs typeface="Times New Roman" panose="02020603050405020304" pitchFamily="18" charset="0"/>
                      </a:endParaRPr>
                    </a:p>
                  </a:txBody>
                  <a:tcPr anchor="ctr"/>
                </a:tc>
                <a:tc>
                  <a:txBody>
                    <a:bodyPr/>
                    <a:lstStyle/>
                    <a:p>
                      <a:r>
                        <a:rPr lang="en" altLang="zh-CN" dirty="0">
                          <a:latin typeface="Times New Roman" panose="02020603050405020304" pitchFamily="18" charset="0"/>
                          <a:cs typeface="Times New Roman" panose="02020603050405020304" pitchFamily="18" charset="0"/>
                        </a:rPr>
                        <a:t>Does the government have any policy or financial support to promote the brand building of Fujian tea industry?</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58832197"/>
                  </a:ext>
                </a:extLst>
              </a:tr>
            </a:tbl>
          </a:graphicData>
        </a:graphic>
      </p:graphicFrame>
    </p:spTree>
    <p:extLst>
      <p:ext uri="{BB962C8B-B14F-4D97-AF65-F5344CB8AC3E}">
        <p14:creationId xmlns:p14="http://schemas.microsoft.com/office/powerpoint/2010/main" val="2205633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KaiTi" panose="02010609060101010101" pitchFamily="49" charset="-122"/>
                <a:cs typeface="Times New Roman" panose="02020603050405020304" pitchFamily="18" charset="0"/>
              </a:rPr>
              <a:t>Research Framework</a:t>
            </a:r>
            <a:endParaRPr lang="zh-TW"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17</a:t>
            </a:fld>
            <a:endParaRPr lang="zh-TW" altLang="en-US"/>
          </a:p>
        </p:txBody>
      </p:sp>
      <p:sp>
        <p:nvSpPr>
          <p:cNvPr id="7" name="頁尾版面配置區 6"/>
          <p:cNvSpPr>
            <a:spLocks noGrp="1"/>
          </p:cNvSpPr>
          <p:nvPr>
            <p:ph type="ftr" sz="quarter" idx="11"/>
          </p:nvPr>
        </p:nvSpPr>
        <p:spPr/>
        <p:txBody>
          <a:bodyPr/>
          <a:lstStyle/>
          <a:p>
            <a:r>
              <a:rPr lang="en-US" altLang="zh-TW"/>
              <a:t>© NATIONAL TSING HUA UNIVERSITY</a:t>
            </a:r>
            <a:endParaRPr lang="zh-TW" altLang="en-US"/>
          </a:p>
        </p:txBody>
      </p:sp>
      <p:sp>
        <p:nvSpPr>
          <p:cNvPr id="3" name="文本框 2">
            <a:extLst>
              <a:ext uri="{FF2B5EF4-FFF2-40B4-BE49-F238E27FC236}">
                <a16:creationId xmlns:a16="http://schemas.microsoft.com/office/drawing/2014/main" id="{48944F1C-AF70-7945-BDB7-DCC24386577C}"/>
              </a:ext>
            </a:extLst>
          </p:cNvPr>
          <p:cNvSpPr txBox="1"/>
          <p:nvPr/>
        </p:nvSpPr>
        <p:spPr>
          <a:xfrm>
            <a:off x="464024" y="2452255"/>
            <a:ext cx="2209903" cy="646331"/>
          </a:xfrm>
          <a:prstGeom prst="rect">
            <a:avLst/>
          </a:prstGeom>
          <a:solidFill>
            <a:schemeClr val="accent6">
              <a:lumMod val="20000"/>
              <a:lumOff val="80000"/>
            </a:schemeClr>
          </a:solidFill>
        </p:spPr>
        <p:txBody>
          <a:bodyPr wrap="square" rtlCol="0">
            <a:spAutoFit/>
          </a:bodyPr>
          <a:lstStyle/>
          <a:p>
            <a:pPr algn="ctr"/>
            <a:r>
              <a:rPr kumimoji="1" lang="en" altLang="zh-CN" dirty="0">
                <a:latin typeface="Times New Roman" panose="02020603050405020304" pitchFamily="18" charset="0"/>
                <a:cs typeface="Times New Roman" panose="02020603050405020304" pitchFamily="18" charset="0"/>
              </a:rPr>
              <a:t>the theory of agricultural industry</a:t>
            </a:r>
            <a:endParaRPr kumimoji="1"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AA678D8F-1055-EA4A-98DB-8F341D537429}"/>
              </a:ext>
            </a:extLst>
          </p:cNvPr>
          <p:cNvSpPr txBox="1"/>
          <p:nvPr/>
        </p:nvSpPr>
        <p:spPr>
          <a:xfrm>
            <a:off x="464024" y="3093754"/>
            <a:ext cx="2209903" cy="646331"/>
          </a:xfrm>
          <a:prstGeom prst="rect">
            <a:avLst/>
          </a:prstGeom>
          <a:solidFill>
            <a:schemeClr val="accent6">
              <a:lumMod val="40000"/>
              <a:lumOff val="60000"/>
            </a:schemeClr>
          </a:solidFill>
        </p:spPr>
        <p:txBody>
          <a:bodyPr wrap="square" rtlCol="0">
            <a:spAutoFit/>
          </a:bodyPr>
          <a:lstStyle/>
          <a:p>
            <a:pPr algn="ctr"/>
            <a:r>
              <a:rPr kumimoji="1" lang="en" altLang="zh-CN" dirty="0">
                <a:latin typeface="Times New Roman" panose="02020603050405020304" pitchFamily="18" charset="0"/>
                <a:cs typeface="Times New Roman" panose="02020603050405020304" pitchFamily="18" charset="0"/>
              </a:rPr>
              <a:t>the theory of industry transformation</a:t>
            </a:r>
            <a:endParaRPr kumimoji="1"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F68D8E82-E69D-574C-9404-95B1447EB1F2}"/>
              </a:ext>
            </a:extLst>
          </p:cNvPr>
          <p:cNvSpPr txBox="1"/>
          <p:nvPr/>
        </p:nvSpPr>
        <p:spPr>
          <a:xfrm>
            <a:off x="464024" y="3735253"/>
            <a:ext cx="2209903" cy="646331"/>
          </a:xfrm>
          <a:prstGeom prst="rect">
            <a:avLst/>
          </a:prstGeom>
          <a:solidFill>
            <a:schemeClr val="accent6">
              <a:lumMod val="60000"/>
              <a:lumOff val="40000"/>
            </a:schemeClr>
          </a:solidFill>
        </p:spPr>
        <p:txBody>
          <a:bodyPr wrap="square" rtlCol="0">
            <a:spAutoFit/>
          </a:bodyPr>
          <a:lstStyle/>
          <a:p>
            <a:pPr algn="ctr"/>
            <a:r>
              <a:rPr kumimoji="1" lang="en" altLang="zh-CN" dirty="0">
                <a:latin typeface="Times New Roman" panose="02020603050405020304" pitchFamily="18" charset="0"/>
                <a:cs typeface="Times New Roman" panose="02020603050405020304" pitchFamily="18" charset="0"/>
              </a:rPr>
              <a:t>the theory of smile curve</a:t>
            </a:r>
            <a:endParaRPr kumimoji="1" lang="zh-CN" altLang="en-US" dirty="0">
              <a:latin typeface="Times New Roman" panose="02020603050405020304" pitchFamily="18" charset="0"/>
              <a:cs typeface="Times New Roman" panose="02020603050405020304" pitchFamily="18" charset="0"/>
            </a:endParaRPr>
          </a:p>
        </p:txBody>
      </p:sp>
      <p:pic>
        <p:nvPicPr>
          <p:cNvPr id="5" name="图形 4" descr="上一步 纯色填充">
            <a:extLst>
              <a:ext uri="{FF2B5EF4-FFF2-40B4-BE49-F238E27FC236}">
                <a16:creationId xmlns:a16="http://schemas.microsoft.com/office/drawing/2014/main" id="{FE6A9AFD-B378-9340-AB71-018C1E8B252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20256" y="2440566"/>
            <a:ext cx="914400" cy="914400"/>
          </a:xfrm>
          <a:prstGeom prst="rect">
            <a:avLst/>
          </a:prstGeom>
        </p:spPr>
      </p:pic>
      <p:sp>
        <p:nvSpPr>
          <p:cNvPr id="4" name="文本框 3">
            <a:extLst>
              <a:ext uri="{FF2B5EF4-FFF2-40B4-BE49-F238E27FC236}">
                <a16:creationId xmlns:a16="http://schemas.microsoft.com/office/drawing/2014/main" id="{628C11CD-DEBE-D047-9C66-5B3B1F7EF523}"/>
              </a:ext>
            </a:extLst>
          </p:cNvPr>
          <p:cNvSpPr txBox="1"/>
          <p:nvPr/>
        </p:nvSpPr>
        <p:spPr>
          <a:xfrm>
            <a:off x="3936052" y="1998426"/>
            <a:ext cx="4127500" cy="707886"/>
          </a:xfrm>
          <a:prstGeom prst="rect">
            <a:avLst/>
          </a:prstGeom>
          <a:solidFill>
            <a:schemeClr val="accent3">
              <a:lumMod val="40000"/>
              <a:lumOff val="60000"/>
            </a:schemeClr>
          </a:solidFill>
        </p:spPr>
        <p:txBody>
          <a:bodyPr wrap="square" rtlCol="0" anchor="ctr">
            <a:spAutoFit/>
          </a:bodyPr>
          <a:lstStyle/>
          <a:p>
            <a:r>
              <a:rPr lang="en" altLang="zh-CN" sz="2000" dirty="0">
                <a:latin typeface="Times New Roman" panose="02020603050405020304" pitchFamily="18" charset="0"/>
                <a:cs typeface="Times New Roman" panose="02020603050405020304" pitchFamily="18" charset="0"/>
              </a:rPr>
              <a:t>Analyze the development bottlenecks of traditional tea enterprises in Fujian</a:t>
            </a:r>
          </a:p>
        </p:txBody>
      </p:sp>
      <p:pic>
        <p:nvPicPr>
          <p:cNvPr id="11" name="图形 10" descr="上一步 纯色填充">
            <a:extLst>
              <a:ext uri="{FF2B5EF4-FFF2-40B4-BE49-F238E27FC236}">
                <a16:creationId xmlns:a16="http://schemas.microsoft.com/office/drawing/2014/main" id="{E6C6ADDE-DE3F-CA40-B7F2-459A2F6D8D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941142">
            <a:off x="6056578" y="2826581"/>
            <a:ext cx="914400" cy="914400"/>
          </a:xfrm>
          <a:prstGeom prst="rect">
            <a:avLst/>
          </a:prstGeom>
        </p:spPr>
      </p:pic>
      <p:sp>
        <p:nvSpPr>
          <p:cNvPr id="13" name="文本框 12">
            <a:extLst>
              <a:ext uri="{FF2B5EF4-FFF2-40B4-BE49-F238E27FC236}">
                <a16:creationId xmlns:a16="http://schemas.microsoft.com/office/drawing/2014/main" id="{AB9FB772-D979-CD4A-8E92-89C9EBBFE8EC}"/>
              </a:ext>
            </a:extLst>
          </p:cNvPr>
          <p:cNvSpPr txBox="1"/>
          <p:nvPr/>
        </p:nvSpPr>
        <p:spPr>
          <a:xfrm>
            <a:off x="3104575" y="3957089"/>
            <a:ext cx="4127500" cy="707886"/>
          </a:xfrm>
          <a:prstGeom prst="rect">
            <a:avLst/>
          </a:prstGeom>
          <a:solidFill>
            <a:schemeClr val="accent5">
              <a:lumMod val="40000"/>
              <a:lumOff val="60000"/>
            </a:schemeClr>
          </a:solidFill>
        </p:spPr>
        <p:txBody>
          <a:bodyPr wrap="square" rtlCol="0" anchor="ctr">
            <a:spAutoFit/>
          </a:bodyPr>
          <a:lstStyle/>
          <a:p>
            <a:pPr algn="ctr"/>
            <a:r>
              <a:rPr lang="en" altLang="zh-CN" sz="2000" dirty="0">
                <a:latin typeface="Times New Roman" panose="02020603050405020304" pitchFamily="18" charset="0"/>
                <a:cs typeface="Times New Roman" panose="02020603050405020304" pitchFamily="18" charset="0"/>
              </a:rPr>
              <a:t>The theory of Smile Curve</a:t>
            </a:r>
          </a:p>
          <a:p>
            <a:pPr algn="ctr"/>
            <a:r>
              <a:rPr lang="en" altLang="zh-CN" sz="2000" dirty="0">
                <a:latin typeface="Times New Roman" panose="02020603050405020304" pitchFamily="18" charset="0"/>
                <a:cs typeface="Times New Roman" panose="02020603050405020304" pitchFamily="18" charset="0"/>
              </a:rPr>
              <a:t>(theoretical framework )</a:t>
            </a:r>
          </a:p>
        </p:txBody>
      </p:sp>
      <p:sp>
        <p:nvSpPr>
          <p:cNvPr id="19" name="文本框 18">
            <a:extLst>
              <a:ext uri="{FF2B5EF4-FFF2-40B4-BE49-F238E27FC236}">
                <a16:creationId xmlns:a16="http://schemas.microsoft.com/office/drawing/2014/main" id="{B4BC1064-501B-8A4D-B533-006841D66F6C}"/>
              </a:ext>
            </a:extLst>
          </p:cNvPr>
          <p:cNvSpPr txBox="1"/>
          <p:nvPr/>
        </p:nvSpPr>
        <p:spPr>
          <a:xfrm>
            <a:off x="7403049" y="3547383"/>
            <a:ext cx="2209903" cy="369332"/>
          </a:xfrm>
          <a:prstGeom prst="rect">
            <a:avLst/>
          </a:prstGeom>
          <a:solidFill>
            <a:schemeClr val="accent5">
              <a:lumMod val="20000"/>
              <a:lumOff val="80000"/>
            </a:schemeClr>
          </a:solidFill>
        </p:spPr>
        <p:txBody>
          <a:bodyPr wrap="square" rtlCol="0">
            <a:spAutoFit/>
          </a:bodyPr>
          <a:lstStyle/>
          <a:p>
            <a:pPr algn="ctr"/>
            <a:r>
              <a:rPr kumimoji="1" lang="en-US" altLang="zh-CN" dirty="0">
                <a:latin typeface="Times New Roman" panose="02020603050405020304" pitchFamily="18" charset="0"/>
                <a:cs typeface="Times New Roman" panose="02020603050405020304" pitchFamily="18" charset="0"/>
              </a:rPr>
              <a:t>Distribution</a:t>
            </a:r>
            <a:endParaRPr kumimoji="1" lang="zh-CN" altLang="en-US"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03260E3E-ED2B-D64A-9F0F-1BD9F1EBA17C}"/>
              </a:ext>
            </a:extLst>
          </p:cNvPr>
          <p:cNvSpPr txBox="1"/>
          <p:nvPr/>
        </p:nvSpPr>
        <p:spPr>
          <a:xfrm>
            <a:off x="7403048" y="4111701"/>
            <a:ext cx="2209903" cy="369332"/>
          </a:xfrm>
          <a:prstGeom prst="rect">
            <a:avLst/>
          </a:prstGeom>
          <a:solidFill>
            <a:schemeClr val="accent5">
              <a:lumMod val="20000"/>
              <a:lumOff val="80000"/>
            </a:schemeClr>
          </a:solidFill>
        </p:spPr>
        <p:txBody>
          <a:bodyPr wrap="square" rtlCol="0">
            <a:spAutoFit/>
          </a:bodyPr>
          <a:lstStyle/>
          <a:p>
            <a:pPr algn="ctr"/>
            <a:r>
              <a:rPr kumimoji="1" lang="en-US" altLang="zh-CN" dirty="0">
                <a:latin typeface="Times New Roman" panose="02020603050405020304" pitchFamily="18" charset="0"/>
                <a:cs typeface="Times New Roman" panose="02020603050405020304" pitchFamily="18" charset="0"/>
              </a:rPr>
              <a:t>Production</a:t>
            </a:r>
            <a:endParaRPr kumimoji="1" lang="zh-CN" altLang="en-US"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F0417B77-F472-294F-B535-46C0F56E5748}"/>
              </a:ext>
            </a:extLst>
          </p:cNvPr>
          <p:cNvSpPr txBox="1"/>
          <p:nvPr/>
        </p:nvSpPr>
        <p:spPr>
          <a:xfrm>
            <a:off x="7403048" y="4676019"/>
            <a:ext cx="2209903" cy="369332"/>
          </a:xfrm>
          <a:prstGeom prst="rect">
            <a:avLst/>
          </a:prstGeom>
          <a:solidFill>
            <a:schemeClr val="accent5">
              <a:lumMod val="20000"/>
              <a:lumOff val="80000"/>
            </a:schemeClr>
          </a:solidFill>
        </p:spPr>
        <p:txBody>
          <a:bodyPr wrap="square" rtlCol="0">
            <a:spAutoFit/>
          </a:bodyPr>
          <a:lstStyle/>
          <a:p>
            <a:pPr algn="ctr"/>
            <a:r>
              <a:rPr kumimoji="1" lang="en-US" altLang="zh-CN" dirty="0">
                <a:latin typeface="Times New Roman" panose="02020603050405020304" pitchFamily="18" charset="0"/>
                <a:cs typeface="Times New Roman" panose="02020603050405020304" pitchFamily="18" charset="0"/>
              </a:rPr>
              <a:t>Pre-production</a:t>
            </a:r>
            <a:endParaRPr kumimoji="1" lang="zh-CN" altLang="en-US"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0FC77312-724C-CB40-8B34-C8A92263E927}"/>
              </a:ext>
            </a:extLst>
          </p:cNvPr>
          <p:cNvSpPr txBox="1"/>
          <p:nvPr/>
        </p:nvSpPr>
        <p:spPr>
          <a:xfrm>
            <a:off x="3936051" y="5840552"/>
            <a:ext cx="4127501" cy="707886"/>
          </a:xfrm>
          <a:prstGeom prst="rect">
            <a:avLst/>
          </a:prstGeom>
          <a:solidFill>
            <a:schemeClr val="accent2">
              <a:lumMod val="40000"/>
              <a:lumOff val="60000"/>
            </a:schemeClr>
          </a:solidFill>
        </p:spPr>
        <p:txBody>
          <a:bodyPr wrap="square" rtlCol="0">
            <a:spAutoFit/>
          </a:bodyPr>
          <a:lstStyle/>
          <a:p>
            <a:r>
              <a:rPr kumimoji="1" lang="en" altLang="zh-CN" sz="2000" dirty="0">
                <a:latin typeface="Times New Roman" panose="02020603050405020304" pitchFamily="18" charset="0"/>
                <a:cs typeface="Times New Roman" panose="02020603050405020304" pitchFamily="18" charset="0"/>
              </a:rPr>
              <a:t>the transformation and upgrading of business model of Fujian tea industry</a:t>
            </a:r>
            <a:endParaRPr kumimoji="1" lang="zh-CN" altLang="en-US" sz="2000" dirty="0">
              <a:latin typeface="Times New Roman" panose="02020603050405020304" pitchFamily="18" charset="0"/>
              <a:cs typeface="Times New Roman" panose="02020603050405020304" pitchFamily="18" charset="0"/>
            </a:endParaRPr>
          </a:p>
        </p:txBody>
      </p:sp>
      <p:pic>
        <p:nvPicPr>
          <p:cNvPr id="25" name="图形 24" descr="上一步 纯色填充">
            <a:extLst>
              <a:ext uri="{FF2B5EF4-FFF2-40B4-BE49-F238E27FC236}">
                <a16:creationId xmlns:a16="http://schemas.microsoft.com/office/drawing/2014/main" id="{77B05A34-5BBD-7244-87C3-AE5EFCCF15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941142">
            <a:off x="5832406" y="4972535"/>
            <a:ext cx="914400" cy="914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2010601000101010101" pitchFamily="65" charset="-120"/>
                <a:cs typeface="Times New Roman" panose="02020603050405020304" pitchFamily="18" charset="0"/>
              </a:rPr>
              <a:t>References</a:t>
            </a:r>
            <a:endParaRPr lang="zh-TW" altLang="en-US" dirty="0">
              <a:latin typeface="Times New Roman" panose="02020603050405020304" pitchFamily="18" charset="0"/>
              <a:ea typeface="標楷體" panose="02010601000101010101" pitchFamily="65" charset="-12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18</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sp>
        <p:nvSpPr>
          <p:cNvPr id="3" name="文字方塊 2"/>
          <p:cNvSpPr txBox="1"/>
          <p:nvPr/>
        </p:nvSpPr>
        <p:spPr>
          <a:xfrm>
            <a:off x="274320" y="1885950"/>
            <a:ext cx="9136379" cy="3970318"/>
          </a:xfrm>
          <a:prstGeom prst="rect">
            <a:avLst/>
          </a:prstGeom>
          <a:noFill/>
        </p:spPr>
        <p:txBody>
          <a:bodyPr wrap="square" rtlCol="0">
            <a:spAutoFit/>
          </a:bodyPr>
          <a:lstStyle/>
          <a:p>
            <a:pPr marL="285750" indent="-285750">
              <a:buFont typeface="Arial" panose="020B0604020202020204" pitchFamily="34" charset="0"/>
              <a:buChar char="•"/>
            </a:pPr>
            <a:r>
              <a:rPr lang="en" altLang="zh-TW" dirty="0">
                <a:latin typeface="Times New Roman" panose="02020603050405020304" pitchFamily="18" charset="0"/>
                <a:cs typeface="Times New Roman" panose="02020603050405020304" pitchFamily="18" charset="0"/>
              </a:rPr>
              <a:t>M.W. Van Alstyne, G.G. Parker, S.P. </a:t>
            </a:r>
            <a:r>
              <a:rPr lang="en" altLang="zh-TW" dirty="0" err="1">
                <a:latin typeface="Times New Roman" panose="02020603050405020304" pitchFamily="18" charset="0"/>
                <a:cs typeface="Times New Roman" panose="02020603050405020304" pitchFamily="18" charset="0"/>
              </a:rPr>
              <a:t>Choudary</a:t>
            </a:r>
            <a:r>
              <a:rPr lang="en" altLang="zh-TW" dirty="0">
                <a:latin typeface="Times New Roman" panose="02020603050405020304" pitchFamily="18" charset="0"/>
                <a:cs typeface="Times New Roman" panose="02020603050405020304" pitchFamily="18" charset="0"/>
              </a:rPr>
              <a:t>, Pipelines, platforms, and the new rules of strategy, Harvard Business Review. 62 (2016) 54-60.</a:t>
            </a:r>
          </a:p>
          <a:p>
            <a:pPr marL="285750" indent="-285750">
              <a:buFont typeface="Arial" panose="020B0604020202020204" pitchFamily="34" charset="0"/>
              <a:buChar char="•"/>
            </a:pPr>
            <a:r>
              <a:rPr lang="en" altLang="zh-TW" dirty="0">
                <a:latin typeface="Times New Roman" panose="02020603050405020304" pitchFamily="18" charset="0"/>
                <a:cs typeface="Times New Roman" panose="02020603050405020304" pitchFamily="18" charset="0"/>
              </a:rPr>
              <a:t>Marshall </a:t>
            </a:r>
            <a:r>
              <a:rPr lang="en" altLang="zh-TW" dirty="0" err="1">
                <a:latin typeface="Times New Roman" panose="02020603050405020304" pitchFamily="18" charset="0"/>
                <a:cs typeface="Times New Roman" panose="02020603050405020304" pitchFamily="18" charset="0"/>
              </a:rPr>
              <a:t>A.Principles</a:t>
            </a:r>
            <a:r>
              <a:rPr lang="en" altLang="zh-TW" dirty="0">
                <a:latin typeface="Times New Roman" panose="02020603050405020304" pitchFamily="18" charset="0"/>
                <a:cs typeface="Times New Roman" panose="02020603050405020304" pitchFamily="18" charset="0"/>
              </a:rPr>
              <a:t> of Economics[M].</a:t>
            </a:r>
            <a:r>
              <a:rPr lang="en" altLang="zh-TW" dirty="0" err="1">
                <a:latin typeface="Times New Roman" panose="02020603050405020304" pitchFamily="18" charset="0"/>
                <a:cs typeface="Times New Roman" panose="02020603050405020304" pitchFamily="18" charset="0"/>
              </a:rPr>
              <a:t>london</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Maillan.1920</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1877-1890 Stevens and </a:t>
            </a:r>
            <a:r>
              <a:rPr lang="en" altLang="zh-TW" dirty="0" err="1">
                <a:latin typeface="Times New Roman" panose="02020603050405020304" pitchFamily="18" charset="0"/>
                <a:cs typeface="Times New Roman" panose="02020603050405020304" pitchFamily="18" charset="0"/>
              </a:rPr>
              <a:t>Graham.Integrating</a:t>
            </a:r>
            <a:r>
              <a:rPr lang="en" altLang="zh-TW" dirty="0">
                <a:latin typeface="Times New Roman" panose="02020603050405020304" pitchFamily="18" charset="0"/>
                <a:cs typeface="Times New Roman" panose="02020603050405020304" pitchFamily="18" charset="0"/>
              </a:rPr>
              <a:t> the Supply Chain[J].International Journal of Physical Distribution and Material Management</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1989</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19(8)</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3-8.</a:t>
            </a:r>
          </a:p>
          <a:p>
            <a:pPr marL="285750" indent="-285750">
              <a:buFont typeface="Arial" panose="020B0604020202020204" pitchFamily="34" charset="0"/>
              <a:buChar char="•"/>
            </a:pPr>
            <a:r>
              <a:rPr lang="en" altLang="zh-TW" dirty="0" err="1">
                <a:latin typeface="Times New Roman" panose="02020603050405020304" pitchFamily="18" charset="0"/>
                <a:cs typeface="Times New Roman" panose="02020603050405020304" pitchFamily="18" charset="0"/>
              </a:rPr>
              <a:t>Mighell</a:t>
            </a:r>
            <a:r>
              <a:rPr lang="en" altLang="zh-TW" dirty="0">
                <a:latin typeface="Times New Roman" panose="02020603050405020304" pitchFamily="18" charset="0"/>
                <a:cs typeface="Times New Roman" panose="02020603050405020304" pitchFamily="18" charset="0"/>
              </a:rPr>
              <a:t> </a:t>
            </a:r>
            <a:r>
              <a:rPr lang="zh-TW" altLang="en" dirty="0">
                <a:latin typeface="Times New Roman" panose="02020603050405020304" pitchFamily="18" charset="0"/>
                <a:cs typeface="Times New Roman" panose="02020603050405020304" pitchFamily="18" charset="0"/>
              </a:rPr>
              <a:t>， </a:t>
            </a:r>
            <a:r>
              <a:rPr lang="en" altLang="zh-TW" dirty="0">
                <a:latin typeface="Times New Roman" panose="02020603050405020304" pitchFamily="18" charset="0"/>
                <a:cs typeface="Times New Roman" panose="02020603050405020304" pitchFamily="18" charset="0"/>
              </a:rPr>
              <a:t>Ronald L </a:t>
            </a:r>
            <a:r>
              <a:rPr lang="zh-TW" altLang="en" dirty="0">
                <a:latin typeface="Times New Roman" panose="02020603050405020304" pitchFamily="18" charset="0"/>
                <a:cs typeface="Times New Roman" panose="02020603050405020304" pitchFamily="18" charset="0"/>
              </a:rPr>
              <a:t>， </a:t>
            </a:r>
            <a:r>
              <a:rPr lang="en" altLang="zh-TW" dirty="0">
                <a:latin typeface="Times New Roman" panose="02020603050405020304" pitchFamily="18" charset="0"/>
                <a:cs typeface="Times New Roman" panose="02020603050405020304" pitchFamily="18" charset="0"/>
              </a:rPr>
              <a:t>Lawrence A </a:t>
            </a:r>
            <a:r>
              <a:rPr lang="en" altLang="zh-TW" dirty="0" err="1">
                <a:latin typeface="Times New Roman" panose="02020603050405020304" pitchFamily="18" charset="0"/>
                <a:cs typeface="Times New Roman" panose="02020603050405020304" pitchFamily="18" charset="0"/>
              </a:rPr>
              <a:t>Jones.Vertical</a:t>
            </a:r>
            <a:r>
              <a:rPr lang="en" altLang="zh-TW" dirty="0">
                <a:latin typeface="Times New Roman" panose="02020603050405020304" pitchFamily="18" charset="0"/>
                <a:cs typeface="Times New Roman" panose="02020603050405020304" pitchFamily="18" charset="0"/>
              </a:rPr>
              <a:t> coordination in agriculture[D]. Washington</a:t>
            </a:r>
            <a:r>
              <a:rPr lang="zh-TW" altLang="en" dirty="0">
                <a:latin typeface="Times New Roman" panose="02020603050405020304" pitchFamily="18" charset="0"/>
                <a:cs typeface="Times New Roman" panose="02020603050405020304" pitchFamily="18" charset="0"/>
              </a:rPr>
              <a:t>：</a:t>
            </a:r>
            <a:r>
              <a:rPr lang="en" altLang="zh-TW" dirty="0" err="1">
                <a:latin typeface="Times New Roman" panose="02020603050405020304" pitchFamily="18" charset="0"/>
                <a:cs typeface="Times New Roman" panose="02020603050405020304" pitchFamily="18" charset="0"/>
              </a:rPr>
              <a:t>U.S.Dept.of</a:t>
            </a:r>
            <a:r>
              <a:rPr lang="en" altLang="zh-TW" dirty="0">
                <a:latin typeface="Times New Roman" panose="02020603050405020304" pitchFamily="18" charset="0"/>
                <a:cs typeface="Times New Roman" panose="02020603050405020304" pitchFamily="18" charset="0"/>
              </a:rPr>
              <a:t> </a:t>
            </a:r>
            <a:r>
              <a:rPr lang="en" altLang="zh-TW" dirty="0" err="1">
                <a:latin typeface="Times New Roman" panose="02020603050405020304" pitchFamily="18" charset="0"/>
                <a:cs typeface="Times New Roman" panose="02020603050405020304" pitchFamily="18" charset="0"/>
              </a:rPr>
              <a:t>Agr</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1963</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90-93.</a:t>
            </a:r>
          </a:p>
          <a:p>
            <a:pPr marL="285750" indent="-285750">
              <a:buFont typeface="Arial" panose="020B0604020202020204" pitchFamily="34" charset="0"/>
              <a:buChar char="•"/>
            </a:pPr>
            <a:r>
              <a:rPr lang="en" altLang="zh-TW" dirty="0">
                <a:latin typeface="Times New Roman" panose="02020603050405020304" pitchFamily="18" charset="0"/>
                <a:cs typeface="Times New Roman" panose="02020603050405020304" pitchFamily="18" charset="0"/>
              </a:rPr>
              <a:t>Pratap K.J.Mohapatra1</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Madhab </a:t>
            </a:r>
            <a:r>
              <a:rPr lang="en" altLang="zh-TW" dirty="0" err="1">
                <a:latin typeface="Times New Roman" panose="02020603050405020304" pitchFamily="18" charset="0"/>
                <a:cs typeface="Times New Roman" panose="02020603050405020304" pitchFamily="18" charset="0"/>
              </a:rPr>
              <a:t>C.Bora</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Kailas </a:t>
            </a:r>
            <a:r>
              <a:rPr lang="en" altLang="zh-TW" dirty="0" err="1">
                <a:latin typeface="Times New Roman" panose="02020603050405020304" pitchFamily="18" charset="0"/>
                <a:cs typeface="Times New Roman" panose="02020603050405020304" pitchFamily="18" charset="0"/>
              </a:rPr>
              <a:t>C.Sahu</a:t>
            </a:r>
            <a:r>
              <a:rPr lang="en" altLang="zh-TW" dirty="0">
                <a:latin typeface="Times New Roman" panose="02020603050405020304" pitchFamily="18" charset="0"/>
                <a:cs typeface="Times New Roman" panose="02020603050405020304" pitchFamily="18" charset="0"/>
              </a:rPr>
              <a:t>. Incorporating Delphi results in system dynamics models </a:t>
            </a:r>
            <a:r>
              <a:rPr lang="zh-TW" altLang="en" dirty="0">
                <a:latin typeface="Times New Roman" panose="02020603050405020304" pitchFamily="18" charset="0"/>
                <a:cs typeface="Times New Roman" panose="02020603050405020304" pitchFamily="18" charset="0"/>
              </a:rPr>
              <a:t>： </a:t>
            </a:r>
            <a:r>
              <a:rPr lang="en" altLang="zh-TW" dirty="0">
                <a:latin typeface="Times New Roman" panose="02020603050405020304" pitchFamily="18" charset="0"/>
                <a:cs typeface="Times New Roman" panose="02020603050405020304" pitchFamily="18" charset="0"/>
              </a:rPr>
              <a:t>A case of Indian tea industry[J].Technological Forecasting and Social Change</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1984</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25(2)</a:t>
            </a:r>
            <a:r>
              <a:rPr lang="zh-TW" altLang="en" dirty="0">
                <a:latin typeface="Times New Roman" panose="02020603050405020304" pitchFamily="18" charset="0"/>
                <a:cs typeface="Times New Roman" panose="02020603050405020304" pitchFamily="18" charset="0"/>
              </a:rPr>
              <a:t>： </a:t>
            </a:r>
            <a:r>
              <a:rPr lang="en" altLang="zh-TW" dirty="0">
                <a:latin typeface="Times New Roman" panose="02020603050405020304" pitchFamily="18" charset="0"/>
                <a:cs typeface="Times New Roman" panose="02020603050405020304" pitchFamily="18" charset="0"/>
              </a:rPr>
              <a:t>159-177.</a:t>
            </a:r>
          </a:p>
          <a:p>
            <a:pPr marL="285750" indent="-285750">
              <a:buFont typeface="Arial" panose="020B0604020202020204" pitchFamily="34" charset="0"/>
              <a:buChar char="•"/>
            </a:pPr>
            <a:r>
              <a:rPr lang="en" altLang="zh-TW" dirty="0">
                <a:latin typeface="Times New Roman" panose="02020603050405020304" pitchFamily="18" charset="0"/>
                <a:cs typeface="Times New Roman" panose="02020603050405020304" pitchFamily="18" charset="0"/>
              </a:rPr>
              <a:t>M </a:t>
            </a:r>
            <a:r>
              <a:rPr lang="en" altLang="zh-TW" dirty="0" err="1">
                <a:latin typeface="Times New Roman" panose="02020603050405020304" pitchFamily="18" charset="0"/>
                <a:cs typeface="Times New Roman" panose="02020603050405020304" pitchFamily="18" charset="0"/>
              </a:rPr>
              <a:t>Bhuyan</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S Borah. Use of Electronic Nose in Tea Industry[M].India Assam</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Tezpur University Press.2001. [91]Mahesh N. Economic constraints facing the Indian tea industry</a:t>
            </a:r>
            <a:r>
              <a:rPr lang="zh-TW" altLang="en" dirty="0">
                <a:latin typeface="Times New Roman" panose="02020603050405020304" pitchFamily="18" charset="0"/>
                <a:cs typeface="Times New Roman" panose="02020603050405020304" pitchFamily="18" charset="0"/>
              </a:rPr>
              <a:t>： </a:t>
            </a:r>
            <a:r>
              <a:rPr lang="en" altLang="zh-TW" dirty="0">
                <a:latin typeface="Times New Roman" panose="02020603050405020304" pitchFamily="18" charset="0"/>
                <a:cs typeface="Times New Roman" panose="02020603050405020304" pitchFamily="18" charset="0"/>
              </a:rPr>
              <a:t>Strategies for the post-WTO era[J]. Agricultural Economics Research Review</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2001</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14(1)</a:t>
            </a:r>
            <a:r>
              <a:rPr lang="zh-TW" altLang="en" dirty="0">
                <a:latin typeface="Times New Roman" panose="02020603050405020304" pitchFamily="18" charset="0"/>
                <a:cs typeface="Times New Roman" panose="02020603050405020304" pitchFamily="18" charset="0"/>
              </a:rPr>
              <a:t>：</a:t>
            </a:r>
            <a:r>
              <a:rPr lang="en" altLang="zh-TW" dirty="0">
                <a:latin typeface="Times New Roman" panose="02020603050405020304" pitchFamily="18" charset="0"/>
                <a:cs typeface="Times New Roman" panose="02020603050405020304" pitchFamily="18" charset="0"/>
              </a:rPr>
              <a:t>209-219.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2010601000101010101" pitchFamily="65" charset="-120"/>
                <a:cs typeface="Times New Roman" panose="02020603050405020304" pitchFamily="18" charset="0"/>
              </a:rPr>
              <a:t>contents</a:t>
            </a:r>
            <a:endParaRPr lang="zh-TW" altLang="en-US" dirty="0">
              <a:latin typeface="Times New Roman" panose="02020603050405020304" pitchFamily="18" charset="0"/>
              <a:ea typeface="標楷體" panose="02010601000101010101" pitchFamily="65" charset="-120"/>
              <a:cs typeface="Times New Roman" panose="02020603050405020304" pitchFamily="18" charset="0"/>
            </a:endParaRPr>
          </a:p>
        </p:txBody>
      </p:sp>
      <p:sp>
        <p:nvSpPr>
          <p:cNvPr id="3" name="內容版面配置區 2"/>
          <p:cNvSpPr>
            <a:spLocks noGrp="1"/>
          </p:cNvSpPr>
          <p:nvPr>
            <p:ph idx="1"/>
          </p:nvPr>
        </p:nvSpPr>
        <p:spPr>
          <a:xfrm>
            <a:off x="464023" y="1801504"/>
            <a:ext cx="8601599" cy="4324660"/>
          </a:xfrm>
        </p:spPr>
        <p:txBody>
          <a:bodyPr>
            <a:noAutofit/>
          </a:bodyPr>
          <a:lstStyle/>
          <a:p>
            <a:pPr>
              <a:buFont typeface="Arial" panose="020B0604020202090204" pitchFamily="34" charset="0"/>
              <a:buChar char="•"/>
            </a:pPr>
            <a:r>
              <a:rPr lang="en-US" altLang="zh-TW" sz="2400" b="1" dirty="0">
                <a:latin typeface="Times New Roman" panose="02020603050405020304" pitchFamily="18" charset="0"/>
                <a:ea typeface="KaiTi" panose="02010609060101010101" pitchFamily="49" charset="-122"/>
                <a:cs typeface="Times New Roman" panose="02020603050405020304" pitchFamily="18" charset="0"/>
              </a:rPr>
              <a:t>Research background</a:t>
            </a:r>
            <a:r>
              <a:rPr lang="zh-TW" altLang="en-US" sz="2400" b="1" dirty="0">
                <a:latin typeface="Times New Roman" panose="02020603050405020304" pitchFamily="18" charset="0"/>
                <a:ea typeface="KaiTi" panose="02010609060101010101" pitchFamily="49" charset="-122"/>
                <a:cs typeface="Times New Roman" panose="02020603050405020304" pitchFamily="18" charset="0"/>
              </a:rPr>
              <a:t>	</a:t>
            </a:r>
            <a:endParaRPr lang="en-US" altLang="zh-TW" sz="2400" b="1" dirty="0">
              <a:latin typeface="Times New Roman" panose="02020603050405020304" pitchFamily="18" charset="0"/>
              <a:ea typeface="KaiTi" panose="02010609060101010101" pitchFamily="49" charset="-122"/>
              <a:cs typeface="Times New Roman" panose="02020603050405020304" pitchFamily="18" charset="0"/>
            </a:endParaRPr>
          </a:p>
          <a:p>
            <a:pPr>
              <a:buFont typeface="Arial" panose="020B0604020202090204" pitchFamily="34" charset="0"/>
              <a:buChar char="•"/>
            </a:pPr>
            <a:r>
              <a:rPr lang="en-US" altLang="zh-TW" sz="2400" b="1" dirty="0">
                <a:latin typeface="Times New Roman" panose="02020603050405020304" pitchFamily="18" charset="0"/>
                <a:ea typeface="KaiTi" panose="02010609060101010101" pitchFamily="49" charset="-122"/>
                <a:cs typeface="Times New Roman" panose="02020603050405020304" pitchFamily="18" charset="0"/>
              </a:rPr>
              <a:t>Research questions and objectives</a:t>
            </a:r>
          </a:p>
          <a:p>
            <a:pPr>
              <a:buFont typeface="Arial" panose="020B0604020202090204" pitchFamily="34" charset="0"/>
              <a:buChar char="•"/>
            </a:pPr>
            <a:r>
              <a:rPr lang="en-US" altLang="zh-TW" sz="2400" b="1" dirty="0">
                <a:latin typeface="Times New Roman" panose="02020603050405020304" pitchFamily="18" charset="0"/>
                <a:ea typeface="KaiTi" panose="02010609060101010101" pitchFamily="49" charset="-122"/>
                <a:cs typeface="Times New Roman" panose="02020603050405020304" pitchFamily="18" charset="0"/>
              </a:rPr>
              <a:t>Literature review</a:t>
            </a:r>
          </a:p>
          <a:p>
            <a:pPr>
              <a:buFont typeface="Arial" panose="020B0604020202090204" pitchFamily="34" charset="0"/>
              <a:buChar char="•"/>
            </a:pPr>
            <a:r>
              <a:rPr lang="en" altLang="zh-TW" sz="2400" b="1" dirty="0">
                <a:latin typeface="Times New Roman" panose="02020603050405020304" pitchFamily="18" charset="0"/>
                <a:ea typeface="KaiTi" panose="02010609060101010101" pitchFamily="49" charset="-122"/>
                <a:cs typeface="Times New Roman" panose="02020603050405020304" pitchFamily="18" charset="0"/>
              </a:rPr>
              <a:t>Preliminary Analysis</a:t>
            </a:r>
            <a:endParaRPr lang="en-US" altLang="zh-TW" sz="2400" b="1" dirty="0">
              <a:latin typeface="Times New Roman" panose="02020603050405020304" pitchFamily="18" charset="0"/>
              <a:ea typeface="KaiTi" panose="02010609060101010101" pitchFamily="49" charset="-122"/>
              <a:cs typeface="Times New Roman" panose="02020603050405020304" pitchFamily="18" charset="0"/>
            </a:endParaRPr>
          </a:p>
          <a:p>
            <a:pPr>
              <a:buFont typeface="Arial" panose="020B0604020202090204" pitchFamily="34" charset="0"/>
              <a:buChar char="•"/>
            </a:pPr>
            <a:r>
              <a:rPr lang="en-US" altLang="zh-CN" sz="2400" b="1" dirty="0">
                <a:latin typeface="Times New Roman" panose="02020603050405020304" pitchFamily="18" charset="0"/>
                <a:ea typeface="KaiTi" panose="02010609060101010101" pitchFamily="49" charset="-122"/>
                <a:cs typeface="Times New Roman" panose="02020603050405020304" pitchFamily="18" charset="0"/>
              </a:rPr>
              <a:t>Research methods</a:t>
            </a:r>
          </a:p>
          <a:p>
            <a:pPr>
              <a:buFont typeface="Arial" panose="020B0604020202090204" pitchFamily="34" charset="0"/>
              <a:buChar char="•"/>
            </a:pPr>
            <a:r>
              <a:rPr lang="en-US" altLang="zh-TW" sz="2400" b="1" dirty="0">
                <a:latin typeface="Times New Roman" panose="02020603050405020304" pitchFamily="18" charset="0"/>
                <a:ea typeface="KaiTi" panose="02010609060101010101" pitchFamily="49" charset="-122"/>
                <a:cs typeface="Times New Roman" panose="02020603050405020304" pitchFamily="18" charset="0"/>
              </a:rPr>
              <a:t>References</a:t>
            </a:r>
          </a:p>
          <a:p>
            <a:pPr marL="0" indent="0">
              <a:buNone/>
            </a:pPr>
            <a:endParaRPr lang="en-US" altLang="zh-CN" sz="2400" b="1"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2</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CN" dirty="0">
                <a:latin typeface="Times New Roman" panose="02020603050405020304" pitchFamily="18" charset="0"/>
                <a:ea typeface="KaiTi" panose="02010609060101010101" pitchFamily="49" charset="-122"/>
                <a:cs typeface="Times New Roman" panose="02020603050405020304" pitchFamily="18" charset="0"/>
              </a:rPr>
              <a:t>Research backgrounds</a:t>
            </a:r>
            <a:endParaRPr lang="zh-TW"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3" name="內容版面配置區 2"/>
          <p:cNvSpPr>
            <a:spLocks noGrp="1"/>
          </p:cNvSpPr>
          <p:nvPr>
            <p:ph idx="1"/>
          </p:nvPr>
        </p:nvSpPr>
        <p:spPr/>
        <p:txBody>
          <a:bodyPr>
            <a:normAutofit lnSpcReduction="10000"/>
          </a:bodyPr>
          <a:lstStyle/>
          <a:p>
            <a:r>
              <a:rPr lang="en" altLang="zh-TW" sz="2400" b="1" dirty="0">
                <a:latin typeface="Times New Roman" panose="02020603050405020304" pitchFamily="18" charset="0"/>
                <a:ea typeface="KaiTi" panose="02010609060101010101" pitchFamily="49" charset="-122"/>
                <a:cs typeface="Times New Roman" panose="02020603050405020304" pitchFamily="18" charset="0"/>
              </a:rPr>
              <a:t>O</a:t>
            </a:r>
            <a:r>
              <a:rPr lang="en" altLang="zh-TW" b="1" dirty="0">
                <a:latin typeface="Times New Roman" panose="02020603050405020304" pitchFamily="18" charset="0"/>
                <a:ea typeface="KaiTi" panose="02010609060101010101" pitchFamily="49" charset="-122"/>
                <a:cs typeface="Times New Roman" panose="02020603050405020304" pitchFamily="18" charset="0"/>
              </a:rPr>
              <a:t>verview</a:t>
            </a:r>
            <a:r>
              <a:rPr lang="zh-TW" altLang="en-US" b="1" dirty="0">
                <a:latin typeface="Times New Roman" panose="02020603050405020304" pitchFamily="18" charset="0"/>
                <a:ea typeface="KaiTi" panose="02010609060101010101" pitchFamily="49" charset="-122"/>
                <a:cs typeface="Times New Roman" panose="02020603050405020304" pitchFamily="18" charset="0"/>
              </a:rPr>
              <a:t> </a:t>
            </a:r>
            <a:r>
              <a:rPr lang="en-US" altLang="zh-TW" b="1" dirty="0">
                <a:latin typeface="Times New Roman" panose="02020603050405020304" pitchFamily="18" charset="0"/>
                <a:ea typeface="KaiTi" panose="02010609060101010101" pitchFamily="49" charset="-122"/>
                <a:cs typeface="Times New Roman" panose="02020603050405020304" pitchFamily="18" charset="0"/>
              </a:rPr>
              <a:t>Of Tea Industry</a:t>
            </a:r>
            <a:endParaRPr lang="en-US" altLang="zh-TW" b="1" dirty="0">
              <a:latin typeface="KaiTi" panose="02010609060101010101" pitchFamily="49" charset="-122"/>
              <a:ea typeface="KaiTi" panose="02010609060101010101" pitchFamily="49" charset="-122"/>
              <a:cs typeface="Times New Roman" panose="02020603050405020304" pitchFamily="18" charset="0"/>
            </a:endParaRPr>
          </a:p>
          <a:p>
            <a:pPr lvl="1">
              <a:buFont typeface="Wingdings" panose="05000000000000000000" pitchFamily="2" charset="2"/>
              <a:buChar char="Ø"/>
            </a:pPr>
            <a:r>
              <a:rPr lang="en-US" altLang="zh-TW" dirty="0">
                <a:latin typeface="Times New Roman" panose="02020603050405020304" pitchFamily="18" charset="0"/>
                <a:ea typeface="KaiTi" panose="02010609060101010101" pitchFamily="49" charset="-122"/>
                <a:cs typeface="Times New Roman" panose="02020603050405020304" pitchFamily="18" charset="0"/>
              </a:rPr>
              <a:t>Long History</a:t>
            </a:r>
          </a:p>
          <a:p>
            <a:pPr lvl="1">
              <a:buFont typeface="Wingdings" pitchFamily="2" charset="2"/>
              <a:buChar char="u"/>
            </a:pPr>
            <a:r>
              <a:rPr lang="en-US" altLang="zh-TW" sz="1800" dirty="0">
                <a:latin typeface="Times New Roman" panose="02020603050405020304" pitchFamily="18" charset="0"/>
                <a:ea typeface="KaiTi" panose="02010609060101010101" pitchFamily="49" charset="-122"/>
                <a:cs typeface="Times New Roman" panose="02020603050405020304" pitchFamily="18" charset="0"/>
              </a:rPr>
              <a:t>China was the first country to cultivate tea and consume tea leaves</a:t>
            </a:r>
          </a:p>
          <a:p>
            <a:pPr lvl="1">
              <a:buFont typeface="Wingdings" pitchFamily="2" charset="2"/>
              <a:buChar char="u"/>
            </a:pPr>
            <a:r>
              <a:rPr lang="en-US" altLang="zh-TW" sz="1800" dirty="0">
                <a:latin typeface="Times New Roman" panose="02020603050405020304" pitchFamily="18" charset="0"/>
                <a:ea typeface="KaiTi" panose="02010609060101010101" pitchFamily="49" charset="-122"/>
                <a:cs typeface="Times New Roman" panose="02020603050405020304" pitchFamily="18" charset="0"/>
              </a:rPr>
              <a:t>Originated in the Han Dynasty, and flourished in the Song Dynasty</a:t>
            </a:r>
          </a:p>
          <a:p>
            <a:pPr lvl="1">
              <a:buFont typeface="Wingdings" panose="05000000000000000000" pitchFamily="2" charset="2"/>
              <a:buChar char="Ø"/>
            </a:pPr>
            <a:r>
              <a:rPr lang="en-US" altLang="zh-TW" dirty="0">
                <a:latin typeface="Times New Roman" panose="02020603050405020304" pitchFamily="18" charset="0"/>
                <a:ea typeface="KaiTi" panose="02010609060101010101" pitchFamily="49" charset="-122"/>
                <a:cs typeface="Times New Roman" panose="02020603050405020304" pitchFamily="18" charset="0"/>
              </a:rPr>
              <a:t>Research field</a:t>
            </a:r>
          </a:p>
          <a:p>
            <a:pPr marL="457200" lvl="1" indent="0">
              <a:buNone/>
            </a:pPr>
            <a:endParaRPr lang="en-US" altLang="zh-TW" dirty="0">
              <a:latin typeface="Times New Roman" panose="02020603050405020304" pitchFamily="18" charset="0"/>
              <a:ea typeface="KaiTi" panose="02010609060101010101" pitchFamily="49" charset="-122"/>
              <a:cs typeface="Times New Roman" panose="02020603050405020304" pitchFamily="18" charset="0"/>
            </a:endParaRPr>
          </a:p>
          <a:p>
            <a:pPr marL="457200" lvl="1" indent="0">
              <a:buNone/>
            </a:pPr>
            <a:endParaRPr lang="en-US" altLang="zh-TW" dirty="0">
              <a:latin typeface="Times New Roman" panose="02020603050405020304" pitchFamily="18" charset="0"/>
              <a:ea typeface="KaiTi" panose="02010609060101010101" pitchFamily="49" charset="-122"/>
              <a:cs typeface="Times New Roman" panose="02020603050405020304" pitchFamily="18" charset="0"/>
            </a:endParaRPr>
          </a:p>
          <a:p>
            <a:pPr lvl="1">
              <a:buFont typeface="Wingdings" panose="05000000000000000000" pitchFamily="2" charset="2"/>
              <a:buChar char="Ø"/>
            </a:pPr>
            <a:r>
              <a:rPr lang="en-US" altLang="zh-TW" dirty="0">
                <a:latin typeface="Times New Roman" panose="02020603050405020304" pitchFamily="18" charset="0"/>
                <a:ea typeface="KaiTi" panose="02010609060101010101" pitchFamily="49" charset="-122"/>
                <a:cs typeface="Times New Roman" panose="02020603050405020304" pitchFamily="18" charset="0"/>
              </a:rPr>
              <a:t>Industrial development</a:t>
            </a:r>
          </a:p>
          <a:p>
            <a:pPr marL="457200" lvl="1" indent="0">
              <a:buNone/>
            </a:pPr>
            <a:r>
              <a:rPr lang="en-US" altLang="zh-TW" sz="1800" dirty="0">
                <a:latin typeface="Times New Roman" panose="02020603050405020304" pitchFamily="18" charset="0"/>
                <a:ea typeface="KaiTi" panose="02010609060101010101" pitchFamily="49" charset="-122"/>
                <a:cs typeface="Times New Roman" panose="02020603050405020304" pitchFamily="18" charset="0"/>
              </a:rPr>
              <a:t>Work as one of the essential industries for rural villages to promote economic development</a:t>
            </a:r>
          </a:p>
          <a:p>
            <a:pPr lvl="1">
              <a:buFont typeface="Wingdings" panose="05000000000000000000" pitchFamily="2" charset="2"/>
              <a:buChar char="Ø"/>
            </a:pPr>
            <a:endParaRPr lang="zh-TW" altLang="zh-TW" dirty="0"/>
          </a:p>
          <a:p>
            <a:endParaRPr lang="en-US" altLang="zh-TW" b="1" dirty="0">
              <a:latin typeface="標楷體" panose="02010601000101010101" pitchFamily="65" charset="-120"/>
              <a:ea typeface="標楷體" panose="02010601000101010101" pitchFamily="65" charset="-120"/>
              <a:cs typeface="Times New Roman" panose="02020603050405020304" pitchFamily="18" charset="0"/>
            </a:endParaRPr>
          </a:p>
          <a:p>
            <a:endParaRPr lang="zh-TW" altLang="en-US" dirty="0">
              <a:latin typeface="標楷體" panose="02010601000101010101" pitchFamily="65" charset="-120"/>
              <a:ea typeface="標楷體" panose="02010601000101010101" pitchFamily="65" charset="-12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3</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sp>
        <p:nvSpPr>
          <p:cNvPr id="8" name="內容版面配置區 2">
            <a:extLst>
              <a:ext uri="{FF2B5EF4-FFF2-40B4-BE49-F238E27FC236}">
                <a16:creationId xmlns:a16="http://schemas.microsoft.com/office/drawing/2014/main" id="{89EAC6E9-F3E9-0747-A6E3-B2D5CBBFAFC8}"/>
              </a:ext>
            </a:extLst>
          </p:cNvPr>
          <p:cNvSpPr txBox="1">
            <a:spLocks/>
          </p:cNvSpPr>
          <p:nvPr/>
        </p:nvSpPr>
        <p:spPr>
          <a:xfrm>
            <a:off x="820425" y="4020872"/>
            <a:ext cx="3591207" cy="724122"/>
          </a:xfrm>
          <a:prstGeom prst="rect">
            <a:avLst/>
          </a:prstGeom>
          <a:solidFill>
            <a:schemeClr val="accent6">
              <a:lumMod val="40000"/>
              <a:lumOff val="60000"/>
            </a:schemeClr>
          </a:solidFill>
        </p:spPr>
        <p:txBody>
          <a:bodyPr vert="horz" lIns="91440" tIns="45720" rIns="91440" bIns="45720" rtlCol="0">
            <a:normAutofit/>
          </a:bodyPr>
          <a:lstStyle>
            <a:lvl1pPr marL="342900" indent="-342900" algn="l" defTabSz="914400" rtl="0" eaLnBrk="1" latinLnBrk="0" hangingPunct="1">
              <a:spcBef>
                <a:spcPts val="0"/>
              </a:spcBef>
              <a:spcAft>
                <a:spcPts val="1200"/>
              </a:spcAft>
              <a:buSzPct val="85000"/>
              <a:buFont typeface="Wingdings" panose="05000000000000000000" pitchFamily="2" charset="2"/>
              <a:buChar char="n"/>
              <a:defRPr sz="2000" kern="1200">
                <a:solidFill>
                  <a:schemeClr val="tx1"/>
                </a:solidFill>
                <a:latin typeface="Arial" panose="020B0604020202090204" pitchFamily="34" charset="0"/>
                <a:ea typeface="微軟正黑體" pitchFamily="34" charset="-120"/>
                <a:cs typeface="Arial" panose="020B0604020202090204" pitchFamily="34" charset="0"/>
              </a:defRPr>
            </a:lvl1pPr>
            <a:lvl2pPr marL="742950" indent="-285750" algn="l" defTabSz="914400" rtl="0" eaLnBrk="1" latinLnBrk="0" hangingPunct="1">
              <a:spcBef>
                <a:spcPts val="0"/>
              </a:spcBef>
              <a:spcAft>
                <a:spcPts val="1200"/>
              </a:spcAft>
              <a:buSzPct val="85000"/>
              <a:buFont typeface="Wingdings" panose="05000000000000000000" pitchFamily="2" charset="2"/>
              <a:buChar char="l"/>
              <a:defRPr sz="2000" kern="1200">
                <a:solidFill>
                  <a:schemeClr val="tx1"/>
                </a:solidFill>
                <a:latin typeface="Arial" panose="020B0604020202090204" pitchFamily="34" charset="0"/>
                <a:ea typeface="微軟正黑體" pitchFamily="34" charset="-120"/>
                <a:cs typeface="Arial" panose="020B0604020202090204" pitchFamily="34" charset="0"/>
              </a:defRPr>
            </a:lvl2pPr>
            <a:lvl3pPr marL="1143000" indent="-228600" algn="l" defTabSz="914400" rtl="0" eaLnBrk="1" latinLnBrk="0" hangingPunct="1">
              <a:spcBef>
                <a:spcPts val="0"/>
              </a:spcBef>
              <a:spcAft>
                <a:spcPts val="1200"/>
              </a:spcAft>
              <a:buSzPct val="65000"/>
              <a:buFont typeface="Wingdings" panose="05000000000000000000" pitchFamily="2" charset="2"/>
              <a:buChar char="u"/>
              <a:defRPr sz="2000" kern="1200">
                <a:solidFill>
                  <a:schemeClr val="tx1"/>
                </a:solidFill>
                <a:latin typeface="Arial" panose="020B0604020202090204" pitchFamily="34" charset="0"/>
                <a:ea typeface="微軟正黑體" pitchFamily="34" charset="-120"/>
                <a:cs typeface="Arial" panose="020B0604020202090204" pitchFamily="34" charset="0"/>
              </a:defRPr>
            </a:lvl3pPr>
            <a:lvl4pPr marL="1600200" indent="-228600" algn="l" defTabSz="914400" rtl="0" eaLnBrk="1" latinLnBrk="0" hangingPunct="1">
              <a:spcBef>
                <a:spcPts val="0"/>
              </a:spcBef>
              <a:spcAft>
                <a:spcPts val="1200"/>
              </a:spcAft>
              <a:buFont typeface="Arial" panose="020B0604020202090204" pitchFamily="34" charset="0"/>
              <a:buChar char="–"/>
              <a:defRPr sz="2000" kern="1200">
                <a:solidFill>
                  <a:schemeClr val="tx1"/>
                </a:solidFill>
                <a:latin typeface="Arial" panose="020B0604020202090204" pitchFamily="34" charset="0"/>
                <a:ea typeface="微軟正黑體" pitchFamily="34" charset="-120"/>
                <a:cs typeface="Arial" panose="020B0604020202090204" pitchFamily="34" charset="0"/>
              </a:defRPr>
            </a:lvl4pPr>
            <a:lvl5pPr marL="2057400" indent="-228600" algn="l" defTabSz="914400" rtl="0" eaLnBrk="1" latinLnBrk="0" hangingPunct="1">
              <a:spcBef>
                <a:spcPts val="0"/>
              </a:spcBef>
              <a:spcAft>
                <a:spcPts val="1200"/>
              </a:spcAft>
              <a:buFont typeface="Arial" panose="020B0604020202090204" pitchFamily="34" charset="0"/>
              <a:buChar char="»"/>
              <a:defRPr sz="2000" kern="1200">
                <a:solidFill>
                  <a:schemeClr val="tx1"/>
                </a:solidFill>
                <a:latin typeface="Arial" panose="020B0604020202090204" pitchFamily="34" charset="0"/>
                <a:ea typeface="微軟正黑體" pitchFamily="34" charset="-120"/>
                <a:cs typeface="Arial" panose="020B0604020202090204" pitchFamily="34"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buNone/>
            </a:pPr>
            <a:r>
              <a:rPr lang="en-US" altLang="zh-TW" dirty="0">
                <a:latin typeface="Times New Roman" panose="02020603050405020304" pitchFamily="18" charset="0"/>
                <a:ea typeface="標楷體" panose="02010601000101010101" pitchFamily="65" charset="-120"/>
                <a:cs typeface="Times New Roman" panose="02020603050405020304" pitchFamily="18" charset="0"/>
              </a:rPr>
              <a:t>Tea cultivation, tea production, tea processing</a:t>
            </a:r>
            <a:endParaRPr lang="zh-TW" altLang="en-US" dirty="0">
              <a:latin typeface="Times New Roman" panose="02020603050405020304" pitchFamily="18" charset="0"/>
              <a:ea typeface="標楷體" panose="02010601000101010101" pitchFamily="65" charset="-120"/>
              <a:cs typeface="Times New Roman" panose="02020603050405020304" pitchFamily="18" charset="0"/>
            </a:endParaRPr>
          </a:p>
        </p:txBody>
      </p:sp>
      <p:sp>
        <p:nvSpPr>
          <p:cNvPr id="9" name="虚尾箭头 8">
            <a:extLst>
              <a:ext uri="{FF2B5EF4-FFF2-40B4-BE49-F238E27FC236}">
                <a16:creationId xmlns:a16="http://schemas.microsoft.com/office/drawing/2014/main" id="{639D1ABD-78C7-C24F-932B-A27C193624F1}"/>
              </a:ext>
            </a:extLst>
          </p:cNvPr>
          <p:cNvSpPr/>
          <p:nvPr/>
        </p:nvSpPr>
        <p:spPr>
          <a:xfrm>
            <a:off x="4736757" y="4301181"/>
            <a:ext cx="432486" cy="259492"/>
          </a:xfrm>
          <a:prstGeom prst="stripedRightArrow">
            <a:avLst/>
          </a:prstGeom>
          <a:solidFill>
            <a:schemeClr val="accent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dirty="0"/>
          </a:p>
        </p:txBody>
      </p:sp>
      <p:sp>
        <p:nvSpPr>
          <p:cNvPr id="10" name="內容版面配置區 2">
            <a:extLst>
              <a:ext uri="{FF2B5EF4-FFF2-40B4-BE49-F238E27FC236}">
                <a16:creationId xmlns:a16="http://schemas.microsoft.com/office/drawing/2014/main" id="{90F65A0D-3C52-4441-B10F-4D47B0713EE7}"/>
              </a:ext>
            </a:extLst>
          </p:cNvPr>
          <p:cNvSpPr txBox="1">
            <a:spLocks/>
          </p:cNvSpPr>
          <p:nvPr/>
        </p:nvSpPr>
        <p:spPr>
          <a:xfrm>
            <a:off x="5431809" y="3963834"/>
            <a:ext cx="3798688" cy="934187"/>
          </a:xfrm>
          <a:prstGeom prst="rect">
            <a:avLst/>
          </a:prstGeom>
          <a:solidFill>
            <a:schemeClr val="accent3">
              <a:lumMod val="40000"/>
              <a:lumOff val="60000"/>
            </a:schemeClr>
          </a:solidFill>
        </p:spPr>
        <p:txBody>
          <a:bodyPr vert="horz" lIns="91440" tIns="45720" rIns="91440" bIns="45720" rtlCol="0">
            <a:normAutofit/>
          </a:bodyPr>
          <a:lstStyle>
            <a:lvl1pPr marL="342900" indent="-342900" algn="l" defTabSz="914400" rtl="0" eaLnBrk="1" latinLnBrk="0" hangingPunct="1">
              <a:spcBef>
                <a:spcPts val="0"/>
              </a:spcBef>
              <a:spcAft>
                <a:spcPts val="1200"/>
              </a:spcAft>
              <a:buSzPct val="85000"/>
              <a:buFont typeface="Wingdings" panose="05000000000000000000" pitchFamily="2" charset="2"/>
              <a:buChar char="n"/>
              <a:defRPr sz="2000" kern="1200">
                <a:solidFill>
                  <a:schemeClr val="tx1"/>
                </a:solidFill>
                <a:latin typeface="Arial" panose="020B0604020202090204" pitchFamily="34" charset="0"/>
                <a:ea typeface="微軟正黑體" pitchFamily="34" charset="-120"/>
                <a:cs typeface="Arial" panose="020B0604020202090204" pitchFamily="34" charset="0"/>
              </a:defRPr>
            </a:lvl1pPr>
            <a:lvl2pPr marL="742950" indent="-285750" algn="l" defTabSz="914400" rtl="0" eaLnBrk="1" latinLnBrk="0" hangingPunct="1">
              <a:spcBef>
                <a:spcPts val="0"/>
              </a:spcBef>
              <a:spcAft>
                <a:spcPts val="1200"/>
              </a:spcAft>
              <a:buSzPct val="85000"/>
              <a:buFont typeface="Wingdings" panose="05000000000000000000" pitchFamily="2" charset="2"/>
              <a:buChar char="l"/>
              <a:defRPr sz="2000" kern="1200">
                <a:solidFill>
                  <a:schemeClr val="tx1"/>
                </a:solidFill>
                <a:latin typeface="Arial" panose="020B0604020202090204" pitchFamily="34" charset="0"/>
                <a:ea typeface="微軟正黑體" pitchFamily="34" charset="-120"/>
                <a:cs typeface="Arial" panose="020B0604020202090204" pitchFamily="34" charset="0"/>
              </a:defRPr>
            </a:lvl2pPr>
            <a:lvl3pPr marL="1143000" indent="-228600" algn="l" defTabSz="914400" rtl="0" eaLnBrk="1" latinLnBrk="0" hangingPunct="1">
              <a:spcBef>
                <a:spcPts val="0"/>
              </a:spcBef>
              <a:spcAft>
                <a:spcPts val="1200"/>
              </a:spcAft>
              <a:buSzPct val="65000"/>
              <a:buFont typeface="Wingdings" panose="05000000000000000000" pitchFamily="2" charset="2"/>
              <a:buChar char="u"/>
              <a:defRPr sz="2000" kern="1200">
                <a:solidFill>
                  <a:schemeClr val="tx1"/>
                </a:solidFill>
                <a:latin typeface="Arial" panose="020B0604020202090204" pitchFamily="34" charset="0"/>
                <a:ea typeface="微軟正黑體" pitchFamily="34" charset="-120"/>
                <a:cs typeface="Arial" panose="020B0604020202090204" pitchFamily="34" charset="0"/>
              </a:defRPr>
            </a:lvl3pPr>
            <a:lvl4pPr marL="1600200" indent="-228600" algn="l" defTabSz="914400" rtl="0" eaLnBrk="1" latinLnBrk="0" hangingPunct="1">
              <a:spcBef>
                <a:spcPts val="0"/>
              </a:spcBef>
              <a:spcAft>
                <a:spcPts val="1200"/>
              </a:spcAft>
              <a:buFont typeface="Arial" panose="020B0604020202090204" pitchFamily="34" charset="0"/>
              <a:buChar char="–"/>
              <a:defRPr sz="2000" kern="1200">
                <a:solidFill>
                  <a:schemeClr val="tx1"/>
                </a:solidFill>
                <a:latin typeface="Arial" panose="020B0604020202090204" pitchFamily="34" charset="0"/>
                <a:ea typeface="微軟正黑體" pitchFamily="34" charset="-120"/>
                <a:cs typeface="Arial" panose="020B0604020202090204" pitchFamily="34" charset="0"/>
              </a:defRPr>
            </a:lvl4pPr>
            <a:lvl5pPr marL="2057400" indent="-228600" algn="l" defTabSz="914400" rtl="0" eaLnBrk="1" latinLnBrk="0" hangingPunct="1">
              <a:spcBef>
                <a:spcPts val="0"/>
              </a:spcBef>
              <a:spcAft>
                <a:spcPts val="1200"/>
              </a:spcAft>
              <a:buFont typeface="Arial" panose="020B0604020202090204" pitchFamily="34" charset="0"/>
              <a:buChar char="»"/>
              <a:defRPr sz="2000" kern="1200">
                <a:solidFill>
                  <a:schemeClr val="tx1"/>
                </a:solidFill>
                <a:latin typeface="Arial" panose="020B0604020202090204" pitchFamily="34" charset="0"/>
                <a:ea typeface="微軟正黑體" pitchFamily="34" charset="-120"/>
                <a:cs typeface="Arial" panose="020B0604020202090204" pitchFamily="34"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indent="0">
              <a:buNone/>
            </a:pP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Tea import and export trade, tea comprehensive utilization, tea culture construction</a:t>
            </a:r>
            <a:endParaRPr lang="zh-TW" altLang="en-US" sz="1800" dirty="0">
              <a:latin typeface="Times New Roman" panose="02020603050405020304" pitchFamily="18" charset="0"/>
              <a:ea typeface="標楷體" panose="02010601000101010101" pitchFamily="65" charset="-12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CN" dirty="0">
                <a:latin typeface="Times New Roman" panose="02020603050405020304" pitchFamily="18" charset="0"/>
                <a:ea typeface="KaiTi" panose="02010609060101010101" pitchFamily="49" charset="-122"/>
                <a:cs typeface="Times New Roman" panose="02020603050405020304" pitchFamily="18" charset="0"/>
              </a:rPr>
              <a:t>Research backgrounds</a:t>
            </a:r>
            <a:endParaRPr lang="zh-TW"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3" name="內容版面配置區 2"/>
          <p:cNvSpPr>
            <a:spLocks noGrp="1"/>
          </p:cNvSpPr>
          <p:nvPr>
            <p:ph idx="1"/>
          </p:nvPr>
        </p:nvSpPr>
        <p:spPr>
          <a:xfrm>
            <a:off x="495300" y="1801504"/>
            <a:ext cx="8915400" cy="2211696"/>
          </a:xfrm>
        </p:spPr>
        <p:txBody>
          <a:bodyPr>
            <a:normAutofit lnSpcReduction="10000"/>
          </a:bodyPr>
          <a:lstStyle/>
          <a:p>
            <a:r>
              <a:rPr lang="en" altLang="zh-TW" sz="2400" b="1" dirty="0">
                <a:latin typeface="Times New Roman" panose="02020603050405020304" pitchFamily="18" charset="0"/>
                <a:ea typeface="KaiTi" panose="02010609060101010101" pitchFamily="49" charset="-122"/>
                <a:cs typeface="Times New Roman" panose="02020603050405020304" pitchFamily="18" charset="0"/>
              </a:rPr>
              <a:t>O</a:t>
            </a:r>
            <a:r>
              <a:rPr lang="en" altLang="zh-TW" b="1" dirty="0">
                <a:latin typeface="Times New Roman" panose="02020603050405020304" pitchFamily="18" charset="0"/>
                <a:ea typeface="KaiTi" panose="02010609060101010101" pitchFamily="49" charset="-122"/>
                <a:cs typeface="Times New Roman" panose="02020603050405020304" pitchFamily="18" charset="0"/>
              </a:rPr>
              <a:t>verview</a:t>
            </a:r>
            <a:r>
              <a:rPr lang="zh-TW" altLang="en-US" b="1" dirty="0">
                <a:latin typeface="Times New Roman" panose="02020603050405020304" pitchFamily="18" charset="0"/>
                <a:ea typeface="KaiTi" panose="02010609060101010101" pitchFamily="49" charset="-122"/>
                <a:cs typeface="Times New Roman" panose="02020603050405020304" pitchFamily="18" charset="0"/>
              </a:rPr>
              <a:t> </a:t>
            </a:r>
            <a:r>
              <a:rPr lang="en-US" altLang="zh-TW" b="1" dirty="0">
                <a:latin typeface="Times New Roman" panose="02020603050405020304" pitchFamily="18" charset="0"/>
                <a:ea typeface="KaiTi" panose="02010609060101010101" pitchFamily="49" charset="-122"/>
                <a:cs typeface="Times New Roman" panose="02020603050405020304" pitchFamily="18" charset="0"/>
              </a:rPr>
              <a:t>Of Tea Industry</a:t>
            </a:r>
            <a:r>
              <a:rPr lang="zh-TW" altLang="en-US" b="1" dirty="0">
                <a:latin typeface="Times New Roman" panose="02020603050405020304" pitchFamily="18" charset="0"/>
                <a:ea typeface="KaiTi" panose="02010609060101010101" pitchFamily="49" charset="-122"/>
                <a:cs typeface="Times New Roman" panose="02020603050405020304" pitchFamily="18" charset="0"/>
              </a:rPr>
              <a:t> </a:t>
            </a:r>
            <a:r>
              <a:rPr lang="en-US" altLang="zh-TW" b="1" dirty="0">
                <a:latin typeface="Times New Roman" panose="02020603050405020304" pitchFamily="18" charset="0"/>
                <a:ea typeface="KaiTi" panose="02010609060101010101" pitchFamily="49" charset="-122"/>
                <a:cs typeface="Times New Roman" panose="02020603050405020304" pitchFamily="18" charset="0"/>
              </a:rPr>
              <a:t>in</a:t>
            </a:r>
            <a:r>
              <a:rPr lang="zh-TW" altLang="en-US" b="1" dirty="0">
                <a:latin typeface="Times New Roman" panose="02020603050405020304" pitchFamily="18" charset="0"/>
                <a:ea typeface="KaiTi" panose="02010609060101010101" pitchFamily="49" charset="-122"/>
                <a:cs typeface="Times New Roman" panose="02020603050405020304" pitchFamily="18" charset="0"/>
              </a:rPr>
              <a:t> </a:t>
            </a:r>
            <a:r>
              <a:rPr lang="en-US" altLang="zh-TW" b="1" dirty="0">
                <a:latin typeface="Times New Roman" panose="02020603050405020304" pitchFamily="18" charset="0"/>
                <a:ea typeface="KaiTi" panose="02010609060101010101" pitchFamily="49" charset="-122"/>
                <a:cs typeface="Times New Roman" panose="02020603050405020304" pitchFamily="18" charset="0"/>
              </a:rPr>
              <a:t>Fujian</a:t>
            </a:r>
            <a:endParaRPr lang="en-US" altLang="zh-TW" b="1" dirty="0">
              <a:latin typeface="KaiTi" panose="02010609060101010101" pitchFamily="49" charset="-122"/>
              <a:ea typeface="KaiTi" panose="02010609060101010101" pitchFamily="49" charset="-122"/>
              <a:cs typeface="Times New Roman" panose="02020603050405020304" pitchFamily="18" charset="0"/>
            </a:endParaRPr>
          </a:p>
          <a:p>
            <a:pPr lvl="1">
              <a:buFont typeface="Wingdings" panose="05000000000000000000" pitchFamily="2" charset="2"/>
              <a:buChar char="Ø"/>
            </a:pPr>
            <a:r>
              <a:rPr lang="en-US" altLang="zh-TW" dirty="0">
                <a:latin typeface="Times New Roman" panose="02020603050405020304" pitchFamily="18" charset="0"/>
                <a:ea typeface="KaiTi" panose="02010609060101010101" pitchFamily="49" charset="-122"/>
                <a:cs typeface="Times New Roman" panose="02020603050405020304" pitchFamily="18" charset="0"/>
              </a:rPr>
              <a:t>Fujian (the South China tea-producing area)</a:t>
            </a:r>
          </a:p>
          <a:p>
            <a:pPr lvl="1">
              <a:buFont typeface="Wingdings" pitchFamily="2" charset="2"/>
              <a:buChar char="u"/>
            </a:pPr>
            <a:r>
              <a:rPr lang="en-US" altLang="zh-TW" sz="1800" dirty="0">
                <a:latin typeface="Times New Roman" panose="02020603050405020304" pitchFamily="18" charset="0"/>
                <a:ea typeface="KaiTi" panose="02010609060101010101" pitchFamily="49" charset="-122"/>
                <a:cs typeface="Times New Roman" panose="02020603050405020304" pitchFamily="18" charset="0"/>
              </a:rPr>
              <a:t>Most suitable area for tea tree growth in China</a:t>
            </a:r>
          </a:p>
          <a:p>
            <a:pPr lvl="1">
              <a:buFont typeface="Wingdings" pitchFamily="2" charset="2"/>
              <a:buChar char="u"/>
            </a:pPr>
            <a:r>
              <a:rPr lang="en-US" altLang="zh-TW" sz="1800" dirty="0">
                <a:latin typeface="Times New Roman" panose="02020603050405020304" pitchFamily="18" charset="0"/>
                <a:ea typeface="KaiTi" panose="02010609060101010101" pitchFamily="49" charset="-122"/>
                <a:cs typeface="Times New Roman" panose="02020603050405020304" pitchFamily="18" charset="0"/>
              </a:rPr>
              <a:t>Hometown of Oolong tea in the world</a:t>
            </a:r>
          </a:p>
          <a:p>
            <a:pPr lvl="1">
              <a:buFont typeface="Wingdings" pitchFamily="2" charset="2"/>
              <a:buChar char="u"/>
            </a:pPr>
            <a:r>
              <a:rPr lang="en-US" altLang="zh-TW" sz="1800" dirty="0">
                <a:latin typeface="Times New Roman" panose="02020603050405020304" pitchFamily="18" charset="0"/>
                <a:ea typeface="KaiTi" panose="02010609060101010101" pitchFamily="49" charset="-122"/>
                <a:cs typeface="Times New Roman" panose="02020603050405020304" pitchFamily="18" charset="0"/>
              </a:rPr>
              <a:t>One of the nine pillar industrials in Fujian</a:t>
            </a:r>
          </a:p>
          <a:p>
            <a:pPr marL="457200" lvl="1" indent="0">
              <a:buNone/>
            </a:pPr>
            <a:endParaRPr lang="en-US" altLang="zh-TW" sz="1800" dirty="0">
              <a:latin typeface="Times New Roman" panose="02020603050405020304" pitchFamily="18" charset="0"/>
              <a:ea typeface="KaiTi" panose="02010609060101010101" pitchFamily="49" charset="-122"/>
              <a:cs typeface="Times New Roman" panose="02020603050405020304" pitchFamily="18" charset="0"/>
            </a:endParaRPr>
          </a:p>
          <a:p>
            <a:pPr marL="457200" lvl="1" indent="0">
              <a:buNone/>
            </a:pPr>
            <a:endParaRPr lang="en-US" altLang="zh-TW" sz="1800" dirty="0">
              <a:latin typeface="Times New Roman" panose="02020603050405020304" pitchFamily="18" charset="0"/>
              <a:ea typeface="KaiTi" panose="02010609060101010101" pitchFamily="49" charset="-122"/>
              <a:cs typeface="Times New Roman" panose="02020603050405020304" pitchFamily="18" charset="0"/>
            </a:endParaRPr>
          </a:p>
          <a:p>
            <a:pPr marL="457200" lvl="1" indent="0">
              <a:buNone/>
            </a:pPr>
            <a:endParaRPr lang="en-US" altLang="zh-TW" sz="1800" dirty="0">
              <a:latin typeface="Times New Roman" panose="02020603050405020304" pitchFamily="18" charset="0"/>
              <a:ea typeface="KaiTi" panose="02010609060101010101" pitchFamily="49" charset="-122"/>
              <a:cs typeface="Times New Roman" panose="02020603050405020304" pitchFamily="18" charset="0"/>
            </a:endParaRPr>
          </a:p>
          <a:p>
            <a:pPr marL="457200" lvl="1" indent="0">
              <a:buNone/>
            </a:pPr>
            <a:endParaRPr lang="zh-TW" altLang="zh-TW" dirty="0"/>
          </a:p>
          <a:p>
            <a:endParaRPr lang="en-US" altLang="zh-TW" b="1" dirty="0">
              <a:latin typeface="標楷體" panose="02010601000101010101" pitchFamily="65" charset="-120"/>
              <a:ea typeface="標楷體" panose="02010601000101010101" pitchFamily="65" charset="-120"/>
              <a:cs typeface="Times New Roman" panose="02020603050405020304" pitchFamily="18" charset="0"/>
            </a:endParaRPr>
          </a:p>
          <a:p>
            <a:endParaRPr lang="zh-TW" altLang="en-US" dirty="0">
              <a:latin typeface="標楷體" panose="02010601000101010101" pitchFamily="65" charset="-120"/>
              <a:ea typeface="標楷體" panose="02010601000101010101" pitchFamily="65" charset="-12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4</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pic>
        <p:nvPicPr>
          <p:cNvPr id="4" name="图片 3">
            <a:extLst>
              <a:ext uri="{FF2B5EF4-FFF2-40B4-BE49-F238E27FC236}">
                <a16:creationId xmlns:a16="http://schemas.microsoft.com/office/drawing/2014/main" id="{8175DE73-70B5-AF4A-A6DF-F79C5E68442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44539" y="2290219"/>
            <a:ext cx="2892255" cy="3798277"/>
          </a:xfrm>
          <a:prstGeom prst="rect">
            <a:avLst/>
          </a:prstGeom>
        </p:spPr>
      </p:pic>
      <p:sp>
        <p:nvSpPr>
          <p:cNvPr id="11" name="文本框 10">
            <a:extLst>
              <a:ext uri="{FF2B5EF4-FFF2-40B4-BE49-F238E27FC236}">
                <a16:creationId xmlns:a16="http://schemas.microsoft.com/office/drawing/2014/main" id="{AB59D41F-8E72-1140-92E2-9087424F324B}"/>
              </a:ext>
            </a:extLst>
          </p:cNvPr>
          <p:cNvSpPr txBox="1"/>
          <p:nvPr/>
        </p:nvSpPr>
        <p:spPr>
          <a:xfrm>
            <a:off x="6555652" y="6224642"/>
            <a:ext cx="3470031" cy="461665"/>
          </a:xfrm>
          <a:prstGeom prst="rect">
            <a:avLst/>
          </a:prstGeom>
          <a:noFill/>
        </p:spPr>
        <p:txBody>
          <a:bodyPr wrap="square" rtlCol="0">
            <a:spAutoFit/>
          </a:bodyPr>
          <a:lstStyle/>
          <a:p>
            <a:pPr algn="ctr"/>
            <a:r>
              <a:rPr kumimoji="1" lang="en" altLang="zh-TW" sz="1200" dirty="0">
                <a:latin typeface="Times New Roman" panose="02020603050405020304" pitchFamily="18" charset="0"/>
                <a:cs typeface="Times New Roman" panose="02020603050405020304" pitchFamily="18" charset="0"/>
              </a:rPr>
              <a:t>Distribution of Tea Production in Fujian</a:t>
            </a:r>
            <a:endParaRPr kumimoji="1" lang="en-US" altLang="zh-TW" sz="1200" dirty="0">
              <a:latin typeface="Times New Roman" panose="02020603050405020304" pitchFamily="18" charset="0"/>
              <a:cs typeface="Times New Roman" panose="02020603050405020304" pitchFamily="18" charset="0"/>
            </a:endParaRPr>
          </a:p>
          <a:p>
            <a:pPr algn="ctr"/>
            <a:r>
              <a:rPr kumimoji="1" lang="en-US" altLang="zh-CN" sz="1200" dirty="0">
                <a:latin typeface="Times New Roman" panose="02020603050405020304" pitchFamily="18" charset="0"/>
                <a:cs typeface="Times New Roman" panose="02020603050405020304" pitchFamily="18" charset="0"/>
              </a:rPr>
              <a:t>From</a:t>
            </a:r>
            <a:r>
              <a:rPr kumimoji="1" lang="zh-TW" altLang="en-US" sz="1200" dirty="0">
                <a:latin typeface="Times New Roman" panose="02020603050405020304" pitchFamily="18" charset="0"/>
                <a:cs typeface="Times New Roman" panose="02020603050405020304" pitchFamily="18" charset="0"/>
              </a:rPr>
              <a:t>：</a:t>
            </a:r>
            <a:r>
              <a:rPr kumimoji="1" lang="en" altLang="zh-TW" sz="1200" dirty="0">
                <a:latin typeface="Times New Roman" panose="02020603050405020304" pitchFamily="18" charset="0"/>
                <a:cs typeface="Times New Roman" panose="02020603050405020304" pitchFamily="18" charset="0"/>
              </a:rPr>
              <a:t> Map of Fujian Tea Origin</a:t>
            </a:r>
            <a:endParaRPr kumimoji="1" lang="zh-CN" altLang="en-US" sz="1200" dirty="0">
              <a:latin typeface="Times New Roman" panose="02020603050405020304" pitchFamily="18" charset="0"/>
              <a:cs typeface="Times New Roman" panose="02020603050405020304" pitchFamily="18" charset="0"/>
            </a:endParaRPr>
          </a:p>
        </p:txBody>
      </p:sp>
      <p:graphicFrame>
        <p:nvGraphicFramePr>
          <p:cNvPr id="15" name="图表 14">
            <a:extLst>
              <a:ext uri="{FF2B5EF4-FFF2-40B4-BE49-F238E27FC236}">
                <a16:creationId xmlns:a16="http://schemas.microsoft.com/office/drawing/2014/main" id="{3018569D-2520-2345-AB8C-D38A5220FADA}"/>
              </a:ext>
            </a:extLst>
          </p:cNvPr>
          <p:cNvGraphicFramePr/>
          <p:nvPr>
            <p:extLst>
              <p:ext uri="{D42A27DB-BD31-4B8C-83A1-F6EECF244321}">
                <p14:modId xmlns:p14="http://schemas.microsoft.com/office/powerpoint/2010/main" val="2136385042"/>
              </p:ext>
            </p:extLst>
          </p:nvPr>
        </p:nvGraphicFramePr>
        <p:xfrm>
          <a:off x="371139" y="3931217"/>
          <a:ext cx="5007886" cy="25741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内容占位符 5">
            <a:extLst>
              <a:ext uri="{FF2B5EF4-FFF2-40B4-BE49-F238E27FC236}">
                <a16:creationId xmlns:a16="http://schemas.microsoft.com/office/drawing/2014/main" id="{E03C2A5A-6148-884A-80DA-8064237E992F}"/>
              </a:ext>
            </a:extLst>
          </p:cNvPr>
          <p:cNvGraphicFramePr>
            <a:graphicFrameLocks/>
          </p:cNvGraphicFramePr>
          <p:nvPr>
            <p:extLst>
              <p:ext uri="{D42A27DB-BD31-4B8C-83A1-F6EECF244321}">
                <p14:modId xmlns:p14="http://schemas.microsoft.com/office/powerpoint/2010/main" val="787710526"/>
              </p:ext>
            </p:extLst>
          </p:nvPr>
        </p:nvGraphicFramePr>
        <p:xfrm>
          <a:off x="324470" y="4541882"/>
          <a:ext cx="5246892" cy="1901339"/>
        </p:xfrm>
        <a:graphic>
          <a:graphicData uri="http://schemas.openxmlformats.org/drawingml/2006/chart">
            <c:chart xmlns:c="http://schemas.openxmlformats.org/drawingml/2006/chart" xmlns:r="http://schemas.openxmlformats.org/officeDocument/2006/relationships" r:id="rId5"/>
          </a:graphicData>
        </a:graphic>
      </p:graphicFrame>
      <p:cxnSp>
        <p:nvCxnSpPr>
          <p:cNvPr id="17" name="直线连接符 16">
            <a:extLst>
              <a:ext uri="{FF2B5EF4-FFF2-40B4-BE49-F238E27FC236}">
                <a16:creationId xmlns:a16="http://schemas.microsoft.com/office/drawing/2014/main" id="{06514956-39FA-6B43-B36F-4DA32A2E0AFA}"/>
              </a:ext>
            </a:extLst>
          </p:cNvPr>
          <p:cNvCxnSpPr/>
          <p:nvPr/>
        </p:nvCxnSpPr>
        <p:spPr>
          <a:xfrm>
            <a:off x="180622" y="3931217"/>
            <a:ext cx="6333055"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文本框 17">
            <a:extLst>
              <a:ext uri="{FF2B5EF4-FFF2-40B4-BE49-F238E27FC236}">
                <a16:creationId xmlns:a16="http://schemas.microsoft.com/office/drawing/2014/main" id="{1F5E82A2-079D-EE43-8815-2787637963A7}"/>
              </a:ext>
            </a:extLst>
          </p:cNvPr>
          <p:cNvSpPr txBox="1"/>
          <p:nvPr/>
        </p:nvSpPr>
        <p:spPr>
          <a:xfrm>
            <a:off x="3347149" y="6388251"/>
            <a:ext cx="3068950" cy="276999"/>
          </a:xfrm>
          <a:prstGeom prst="rect">
            <a:avLst/>
          </a:prstGeom>
          <a:noFill/>
        </p:spPr>
        <p:txBody>
          <a:bodyPr wrap="square" rtlCol="0">
            <a:spAutoFit/>
          </a:bodyPr>
          <a:lstStyle/>
          <a:p>
            <a:r>
              <a:rPr kumimoji="1" lang="en" altLang="zh-CN" sz="1200" dirty="0">
                <a:latin typeface="Times New Roman" panose="02020603050405020304" pitchFamily="18" charset="0"/>
                <a:cs typeface="Times New Roman" panose="02020603050405020304" pitchFamily="18" charset="0"/>
              </a:rPr>
              <a:t>Source: statistical office of FUJIAN</a:t>
            </a:r>
            <a:r>
              <a:rPr kumimoji="1" lang="zh-CN" altLang="en" sz="1200" dirty="0">
                <a:latin typeface="Times New Roman" panose="02020603050405020304" pitchFamily="18" charset="0"/>
                <a:cs typeface="Times New Roman" panose="02020603050405020304" pitchFamily="18" charset="0"/>
              </a:rPr>
              <a:t>，</a:t>
            </a:r>
            <a:r>
              <a:rPr kumimoji="1" lang="en" altLang="zh-CN" sz="1200" dirty="0">
                <a:latin typeface="Times New Roman" panose="02020603050405020304" pitchFamily="18" charset="0"/>
                <a:cs typeface="Times New Roman" panose="02020603050405020304" pitchFamily="18" charset="0"/>
              </a:rPr>
              <a:t>2021.03</a:t>
            </a:r>
            <a:endParaRPr kumimoji="1"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294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ECBCC-1251-B248-A048-DDD293D02673}"/>
              </a:ext>
            </a:extLst>
          </p:cNvPr>
          <p:cNvSpPr>
            <a:spLocks noGrp="1"/>
          </p:cNvSpPr>
          <p:nvPr>
            <p:ph type="title"/>
          </p:nvPr>
        </p:nvSpPr>
        <p:spPr/>
        <p:txBody>
          <a:bodyPr/>
          <a:lstStyle/>
          <a:p>
            <a:r>
              <a:rPr kumimoji="1" lang="en" altLang="zh-CN" dirty="0">
                <a:latin typeface="Times New Roman" panose="02020603050405020304" pitchFamily="18" charset="0"/>
                <a:cs typeface="Times New Roman" panose="02020603050405020304" pitchFamily="18" charset="0"/>
              </a:rPr>
              <a:t>Tea Industry in Fujian</a:t>
            </a:r>
            <a:endParaRPr kumimoji="1" lang="zh-CN" altLang="en-US" dirty="0">
              <a:latin typeface="Times New Roman" panose="02020603050405020304" pitchFamily="18" charset="0"/>
              <a:cs typeface="Times New Roman" panose="02020603050405020304" pitchFamily="18" charset="0"/>
            </a:endParaRPr>
          </a:p>
        </p:txBody>
      </p:sp>
      <p:sp>
        <p:nvSpPr>
          <p:cNvPr id="4" name="页脚占位符 3">
            <a:extLst>
              <a:ext uri="{FF2B5EF4-FFF2-40B4-BE49-F238E27FC236}">
                <a16:creationId xmlns:a16="http://schemas.microsoft.com/office/drawing/2014/main" id="{9567B3C6-A904-E246-862F-D1827C5A4051}"/>
              </a:ext>
            </a:extLst>
          </p:cNvPr>
          <p:cNvSpPr>
            <a:spLocks noGrp="1"/>
          </p:cNvSpPr>
          <p:nvPr>
            <p:ph type="ftr" sz="quarter" idx="11"/>
          </p:nvPr>
        </p:nvSpPr>
        <p:spPr/>
        <p:txBody>
          <a:bodyPr/>
          <a:lstStyle/>
          <a:p>
            <a:r>
              <a:rPr lang="en-US" altLang="zh-TW"/>
              <a:t>© NATIONAL TSING HUA UNIVERSITY</a:t>
            </a:r>
            <a:endParaRPr lang="zh-TW" altLang="en-US"/>
          </a:p>
        </p:txBody>
      </p:sp>
      <p:sp>
        <p:nvSpPr>
          <p:cNvPr id="5" name="灯片编号占位符 4">
            <a:extLst>
              <a:ext uri="{FF2B5EF4-FFF2-40B4-BE49-F238E27FC236}">
                <a16:creationId xmlns:a16="http://schemas.microsoft.com/office/drawing/2014/main" id="{7DA74EE3-A956-C54B-B41C-00B8D5D980D2}"/>
              </a:ext>
            </a:extLst>
          </p:cNvPr>
          <p:cNvSpPr>
            <a:spLocks noGrp="1"/>
          </p:cNvSpPr>
          <p:nvPr>
            <p:ph type="sldNum" sz="quarter" idx="12"/>
          </p:nvPr>
        </p:nvSpPr>
        <p:spPr/>
        <p:txBody>
          <a:bodyPr/>
          <a:lstStyle/>
          <a:p>
            <a:fld id="{E1EB6482-E8AD-494A-B82D-562298BE05A7}" type="slidenum">
              <a:rPr lang="zh-TW" altLang="en-US" smtClean="0"/>
              <a:t>5</a:t>
            </a:fld>
            <a:endParaRPr lang="zh-TW" altLang="en-US"/>
          </a:p>
        </p:txBody>
      </p:sp>
      <p:sp>
        <p:nvSpPr>
          <p:cNvPr id="6" name="内容占位符 5">
            <a:extLst>
              <a:ext uri="{FF2B5EF4-FFF2-40B4-BE49-F238E27FC236}">
                <a16:creationId xmlns:a16="http://schemas.microsoft.com/office/drawing/2014/main" id="{734D0BDF-70DA-BC4F-91E8-705A7AFFAA9E}"/>
              </a:ext>
            </a:extLst>
          </p:cNvPr>
          <p:cNvSpPr txBox="1">
            <a:spLocks noGrp="1"/>
          </p:cNvSpPr>
          <p:nvPr>
            <p:ph idx="1"/>
          </p:nvPr>
        </p:nvSpPr>
        <p:spPr>
          <a:xfrm>
            <a:off x="495299" y="1801504"/>
            <a:ext cx="9190567" cy="4401205"/>
          </a:xfrm>
          <a:prstGeom prst="rect">
            <a:avLst/>
          </a:prstGeom>
          <a:noFill/>
        </p:spPr>
        <p:txBody>
          <a:bodyPr wrap="square" rtlCol="0">
            <a:spAutoFit/>
          </a:bodyPr>
          <a:lstStyle/>
          <a:p>
            <a:pPr marL="285750" indent="-285750">
              <a:buFont typeface="Wingdings" pitchFamily="2" charset="2"/>
              <a:buChar char="Ø"/>
            </a:pPr>
            <a:r>
              <a:rPr kumimoji="1" lang="en" altLang="zh-CN" sz="1800" b="1" dirty="0">
                <a:latin typeface="Times New Roman" panose="02020603050405020304" pitchFamily="18" charset="0"/>
                <a:cs typeface="Times New Roman" panose="02020603050405020304" pitchFamily="18" charset="0"/>
              </a:rPr>
              <a:t>Three Major Changes (Ancient road </a:t>
            </a:r>
            <a:r>
              <a:rPr kumimoji="1" lang="en" altLang="zh-CN" sz="1800" b="1" dirty="0" err="1">
                <a:latin typeface="Times New Roman" panose="02020603050405020304" pitchFamily="18" charset="0"/>
                <a:cs typeface="Times New Roman" panose="02020603050405020304" pitchFamily="18" charset="0"/>
              </a:rPr>
              <a:t>Ruigong</a:t>
            </a:r>
            <a:r>
              <a:rPr kumimoji="1" lang="en" altLang="zh-CN" sz="1800" b="1" dirty="0">
                <a:latin typeface="Times New Roman" panose="02020603050405020304" pitchFamily="18" charset="0"/>
                <a:cs typeface="Times New Roman" panose="02020603050405020304" pitchFamily="18" charset="0"/>
              </a:rPr>
              <a:t> </a:t>
            </a:r>
            <a:r>
              <a:rPr kumimoji="1" lang="en" altLang="zh-CN" sz="1800" b="1" dirty="0" err="1">
                <a:latin typeface="Times New Roman" panose="02020603050405020304" pitchFamily="18" charset="0"/>
                <a:cs typeface="Times New Roman" panose="02020603050405020304" pitchFamily="18" charset="0"/>
              </a:rPr>
              <a:t>Pu'er</a:t>
            </a:r>
            <a:r>
              <a:rPr kumimoji="1" lang="en" altLang="zh-CN" sz="1800" b="1" dirty="0">
                <a:latin typeface="Times New Roman" panose="02020603050405020304" pitchFamily="18" charset="0"/>
                <a:cs typeface="Times New Roman" panose="02020603050405020304" pitchFamily="18" charset="0"/>
              </a:rPr>
              <a:t> Tea Mall, 2011)</a:t>
            </a:r>
          </a:p>
          <a:p>
            <a:pPr>
              <a:buFont typeface="Arial" panose="020B0604020202020204" pitchFamily="34" charset="0"/>
              <a:buChar char="•"/>
            </a:pPr>
            <a:r>
              <a:rPr kumimoji="1" lang="en" altLang="zh-CN" sz="1800" dirty="0">
                <a:latin typeface="Times New Roman" panose="02020603050405020304" pitchFamily="18" charset="0"/>
                <a:cs typeface="Times New Roman" panose="02020603050405020304" pitchFamily="18" charset="0"/>
              </a:rPr>
              <a:t>the traditional planting industry                 modern industry</a:t>
            </a:r>
            <a:r>
              <a:rPr kumimoji="1" lang="zh-TW" altLang="en-US" sz="1800" dirty="0">
                <a:latin typeface="Times New Roman" panose="02020603050405020304" pitchFamily="18" charset="0"/>
                <a:cs typeface="Times New Roman" panose="02020603050405020304" pitchFamily="18" charset="0"/>
              </a:rPr>
              <a:t> </a:t>
            </a:r>
            <a:r>
              <a:rPr kumimoji="1" lang="en-US" altLang="zh-TW" sz="1800" dirty="0">
                <a:latin typeface="Times New Roman" panose="02020603050405020304" pitchFamily="18" charset="0"/>
                <a:cs typeface="Times New Roman" panose="02020603050405020304" pitchFamily="18" charset="0"/>
              </a:rPr>
              <a:t>or modern service industry</a:t>
            </a:r>
            <a:endParaRPr kumimoji="1" lang="en" altLang="zh-CN" sz="1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kumimoji="1" lang="en" altLang="zh-CN" sz="1800" dirty="0">
                <a:latin typeface="Times New Roman" panose="02020603050405020304" pitchFamily="18" charset="0"/>
                <a:cs typeface="Times New Roman" panose="02020603050405020304" pitchFamily="18" charset="0"/>
              </a:rPr>
              <a:t>the single operation of tea industry                the diversified operation of the tea industry</a:t>
            </a:r>
          </a:p>
          <a:p>
            <a:pPr>
              <a:buFont typeface="Arial" panose="020B0604020202020204" pitchFamily="34" charset="0"/>
              <a:buChar char="•"/>
            </a:pPr>
            <a:r>
              <a:rPr kumimoji="1" lang="en" altLang="zh-CN" sz="1800" dirty="0">
                <a:latin typeface="Times New Roman" panose="02020603050405020304" pitchFamily="18" charset="0"/>
                <a:cs typeface="Times New Roman" panose="02020603050405020304" pitchFamily="18" charset="0"/>
              </a:rPr>
              <a:t>the pure quantity expansion type                cultural connotation value-added type of industry</a:t>
            </a:r>
          </a:p>
          <a:p>
            <a:pPr marL="0" indent="0">
              <a:buNone/>
            </a:pPr>
            <a:endParaRPr kumimoji="1" lang="en" altLang="zh-CN" b="1"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kumimoji="1" lang="en" altLang="zh-CN" sz="1800" b="1" dirty="0">
                <a:latin typeface="Times New Roman" panose="02020603050405020304" pitchFamily="18" charset="0"/>
                <a:cs typeface="Times New Roman" panose="02020603050405020304" pitchFamily="18" charset="0"/>
              </a:rPr>
              <a:t>Challenges </a:t>
            </a:r>
          </a:p>
          <a:p>
            <a:pPr marL="285750" indent="-285750">
              <a:buFont typeface="Arial" panose="020B0604020202020204" pitchFamily="34" charset="0"/>
              <a:buChar char="•"/>
            </a:pPr>
            <a:r>
              <a:rPr kumimoji="1" lang="en" altLang="zh-CN" sz="1800" dirty="0">
                <a:latin typeface="Times New Roman" panose="02020603050405020304" pitchFamily="18" charset="0"/>
                <a:cs typeface="Times New Roman" panose="02020603050405020304" pitchFamily="18" charset="0"/>
              </a:rPr>
              <a:t>Industrial chain: the standardized, regulated, and large-scale tea production chain has not yet been </a:t>
            </a:r>
          </a:p>
          <a:p>
            <a:pPr marL="285750" indent="-285750">
              <a:buFont typeface="Arial" panose="020B0604020202020204" pitchFamily="34" charset="0"/>
              <a:buChar char="•"/>
            </a:pPr>
            <a:r>
              <a:rPr kumimoji="1" lang="en" altLang="zh-CN" sz="1800" dirty="0">
                <a:latin typeface="Times New Roman" panose="02020603050405020304" pitchFamily="18" charset="0"/>
                <a:cs typeface="Times New Roman" panose="02020603050405020304" pitchFamily="18" charset="0"/>
              </a:rPr>
              <a:t>R &amp; D: weak independent R &amp; D ability and awareness </a:t>
            </a:r>
          </a:p>
          <a:p>
            <a:pPr marL="285750" indent="-285750">
              <a:buFont typeface="Arial" panose="020B0604020202020204" pitchFamily="34" charset="0"/>
              <a:buChar char="•"/>
            </a:pPr>
            <a:r>
              <a:rPr kumimoji="1" lang="en" altLang="zh-CN" sz="1800" dirty="0">
                <a:latin typeface="Times New Roman" panose="02020603050405020304" pitchFamily="18" charset="0"/>
                <a:cs typeface="Times New Roman" panose="02020603050405020304" pitchFamily="18" charset="0"/>
              </a:rPr>
              <a:t>Macro perspective: consumption is not flexible enough, the effective demand for tea is relatively small </a:t>
            </a:r>
          </a:p>
        </p:txBody>
      </p:sp>
      <p:sp>
        <p:nvSpPr>
          <p:cNvPr id="7" name="虚尾箭头 6">
            <a:extLst>
              <a:ext uri="{FF2B5EF4-FFF2-40B4-BE49-F238E27FC236}">
                <a16:creationId xmlns:a16="http://schemas.microsoft.com/office/drawing/2014/main" id="{6E24CCCF-5E82-8B4A-A0D1-3F1541A35CA9}"/>
              </a:ext>
            </a:extLst>
          </p:cNvPr>
          <p:cNvSpPr/>
          <p:nvPr/>
        </p:nvSpPr>
        <p:spPr>
          <a:xfrm>
            <a:off x="3951111" y="2302933"/>
            <a:ext cx="587022" cy="214489"/>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a:p>
        </p:txBody>
      </p:sp>
      <p:sp>
        <p:nvSpPr>
          <p:cNvPr id="8" name="虚尾箭头 7">
            <a:extLst>
              <a:ext uri="{FF2B5EF4-FFF2-40B4-BE49-F238E27FC236}">
                <a16:creationId xmlns:a16="http://schemas.microsoft.com/office/drawing/2014/main" id="{488EFC98-72D8-D14C-8ECD-6357995D43E5}"/>
              </a:ext>
            </a:extLst>
          </p:cNvPr>
          <p:cNvSpPr/>
          <p:nvPr/>
        </p:nvSpPr>
        <p:spPr>
          <a:xfrm>
            <a:off x="4244622" y="2759206"/>
            <a:ext cx="587022" cy="214489"/>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p>
        </p:txBody>
      </p:sp>
      <p:sp>
        <p:nvSpPr>
          <p:cNvPr id="9" name="虚尾箭头 8">
            <a:extLst>
              <a:ext uri="{FF2B5EF4-FFF2-40B4-BE49-F238E27FC236}">
                <a16:creationId xmlns:a16="http://schemas.microsoft.com/office/drawing/2014/main" id="{5B373BDC-3D47-3F44-AED4-394AACF3D3DF}"/>
              </a:ext>
            </a:extLst>
          </p:cNvPr>
          <p:cNvSpPr/>
          <p:nvPr/>
        </p:nvSpPr>
        <p:spPr>
          <a:xfrm>
            <a:off x="4058356" y="3171786"/>
            <a:ext cx="587022" cy="214489"/>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7145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CN" dirty="0">
                <a:latin typeface="Times New Roman" panose="02020603050405020304" pitchFamily="18" charset="0"/>
                <a:ea typeface="KaiTi" panose="02010609060101010101" pitchFamily="49" charset="-122"/>
                <a:cs typeface="Times New Roman" panose="02020603050405020304" pitchFamily="18" charset="0"/>
              </a:rPr>
              <a:t>Research backgrounds</a:t>
            </a:r>
            <a:endParaRPr lang="zh-TW"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6</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sp>
        <p:nvSpPr>
          <p:cNvPr id="8" name="内容占位符 7">
            <a:extLst>
              <a:ext uri="{FF2B5EF4-FFF2-40B4-BE49-F238E27FC236}">
                <a16:creationId xmlns:a16="http://schemas.microsoft.com/office/drawing/2014/main" id="{3513E847-AB8E-3E4B-9875-A311C63312F5}"/>
              </a:ext>
            </a:extLst>
          </p:cNvPr>
          <p:cNvSpPr>
            <a:spLocks noGrp="1"/>
          </p:cNvSpPr>
          <p:nvPr>
            <p:ph idx="1"/>
          </p:nvPr>
        </p:nvSpPr>
        <p:spPr/>
        <p:txBody>
          <a:bodyPr/>
          <a:lstStyle/>
          <a:p>
            <a:r>
              <a:rPr lang="en-US" altLang="zh-CN" dirty="0">
                <a:latin typeface="Times New Roman" panose="02020603050405020304" pitchFamily="18" charset="0"/>
                <a:cs typeface="Times New Roman" panose="02020603050405020304" pitchFamily="18" charset="0"/>
              </a:rPr>
              <a:t>Compare with other provinces or cities </a:t>
            </a:r>
            <a:endParaRPr lang="zh-CN" altLang="en-US"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D09DE661-75BF-4046-A668-F6503A27AE97}"/>
              </a:ext>
            </a:extLst>
          </p:cNvPr>
          <p:cNvPicPr>
            <a:picLocks noChangeAspect="1"/>
          </p:cNvPicPr>
          <p:nvPr/>
        </p:nvPicPr>
        <p:blipFill>
          <a:blip r:embed="rId3"/>
          <a:stretch>
            <a:fillRect/>
          </a:stretch>
        </p:blipFill>
        <p:spPr>
          <a:xfrm>
            <a:off x="464024" y="2509253"/>
            <a:ext cx="2306338" cy="2298357"/>
          </a:xfrm>
          <a:prstGeom prst="rect">
            <a:avLst/>
          </a:prstGeom>
        </p:spPr>
      </p:pic>
      <p:pic>
        <p:nvPicPr>
          <p:cNvPr id="10" name="图片 9">
            <a:extLst>
              <a:ext uri="{FF2B5EF4-FFF2-40B4-BE49-F238E27FC236}">
                <a16:creationId xmlns:a16="http://schemas.microsoft.com/office/drawing/2014/main" id="{04CCB529-8564-7847-8DE9-C99A7AF9A549}"/>
              </a:ext>
            </a:extLst>
          </p:cNvPr>
          <p:cNvPicPr>
            <a:picLocks noChangeAspect="1"/>
          </p:cNvPicPr>
          <p:nvPr/>
        </p:nvPicPr>
        <p:blipFill>
          <a:blip r:embed="rId4"/>
          <a:stretch>
            <a:fillRect/>
          </a:stretch>
        </p:blipFill>
        <p:spPr>
          <a:xfrm>
            <a:off x="2813576" y="2632077"/>
            <a:ext cx="4322064" cy="1154801"/>
          </a:xfrm>
          <a:prstGeom prst="rect">
            <a:avLst/>
          </a:prstGeom>
        </p:spPr>
      </p:pic>
      <p:pic>
        <p:nvPicPr>
          <p:cNvPr id="1026" name="Picture 2" descr="茶颜悦色矢量奶茶店LOGO免抠素材免费下载_觅元素51yuansu.com">
            <a:extLst>
              <a:ext uri="{FF2B5EF4-FFF2-40B4-BE49-F238E27FC236}">
                <a16:creationId xmlns:a16="http://schemas.microsoft.com/office/drawing/2014/main" id="{DF207A19-5E44-2E47-91D8-A15138822D0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3576" y="3940350"/>
            <a:ext cx="2306338" cy="2476604"/>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1753C40C-4015-B347-91F1-9756B967570D}"/>
              </a:ext>
            </a:extLst>
          </p:cNvPr>
          <p:cNvPicPr>
            <a:picLocks noChangeAspect="1"/>
          </p:cNvPicPr>
          <p:nvPr/>
        </p:nvPicPr>
        <p:blipFill>
          <a:blip r:embed="rId6"/>
          <a:stretch>
            <a:fillRect/>
          </a:stretch>
        </p:blipFill>
        <p:spPr>
          <a:xfrm>
            <a:off x="4119313" y="2407365"/>
            <a:ext cx="4905552" cy="3065970"/>
          </a:xfrm>
          <a:prstGeom prst="rect">
            <a:avLst/>
          </a:prstGeom>
        </p:spPr>
      </p:pic>
      <p:pic>
        <p:nvPicPr>
          <p:cNvPr id="13" name="图片 12">
            <a:extLst>
              <a:ext uri="{FF2B5EF4-FFF2-40B4-BE49-F238E27FC236}">
                <a16:creationId xmlns:a16="http://schemas.microsoft.com/office/drawing/2014/main" id="{ACB79F85-DDE2-9542-B1E0-803B88CF7FD4}"/>
              </a:ext>
            </a:extLst>
          </p:cNvPr>
          <p:cNvPicPr>
            <a:picLocks noChangeAspect="1"/>
          </p:cNvPicPr>
          <p:nvPr/>
        </p:nvPicPr>
        <p:blipFill>
          <a:blip r:embed="rId7"/>
          <a:stretch>
            <a:fillRect/>
          </a:stretch>
        </p:blipFill>
        <p:spPr>
          <a:xfrm>
            <a:off x="5119914" y="3632997"/>
            <a:ext cx="4584735" cy="3053663"/>
          </a:xfrm>
          <a:prstGeom prst="rect">
            <a:avLst/>
          </a:prstGeom>
        </p:spPr>
      </p:pic>
    </p:spTree>
    <p:extLst>
      <p:ext uri="{BB962C8B-B14F-4D97-AF65-F5344CB8AC3E}">
        <p14:creationId xmlns:p14="http://schemas.microsoft.com/office/powerpoint/2010/main" val="25329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16656" y="192750"/>
            <a:ext cx="6379960" cy="1143000"/>
          </a:xfrm>
        </p:spPr>
        <p:txBody>
          <a:bodyPr/>
          <a:lstStyle/>
          <a:p>
            <a:r>
              <a:rPr lang="en-US" altLang="zh-TW" sz="2000" dirty="0">
                <a:latin typeface="Times New Roman" panose="02020603050405020304" pitchFamily="18" charset="0"/>
                <a:ea typeface="KaiTi" panose="02010609060101010101" pitchFamily="49" charset="-122"/>
                <a:cs typeface="Times New Roman" panose="02020603050405020304" pitchFamily="18" charset="0"/>
              </a:rPr>
              <a:t>Research questions and objectives</a:t>
            </a:r>
            <a:endParaRPr lang="zh-TW" altLang="en-US" dirty="0">
              <a:latin typeface="KaiTi" panose="02010609060101010101" pitchFamily="49" charset="-122"/>
              <a:ea typeface="KaiTi" panose="02010609060101010101" pitchFamily="49" charset="-122"/>
            </a:endParaRPr>
          </a:p>
        </p:txBody>
      </p:sp>
      <p:sp>
        <p:nvSpPr>
          <p:cNvPr id="3" name="內容版面配置區 2"/>
          <p:cNvSpPr>
            <a:spLocks noGrp="1"/>
          </p:cNvSpPr>
          <p:nvPr>
            <p:ph idx="1"/>
          </p:nvPr>
        </p:nvSpPr>
        <p:spPr>
          <a:xfrm>
            <a:off x="495300" y="1861078"/>
            <a:ext cx="8915400" cy="4206090"/>
          </a:xfrm>
        </p:spPr>
        <p:txBody>
          <a:bodyPr>
            <a:noAutofit/>
          </a:bodyPr>
          <a:lstStyle/>
          <a:p>
            <a:pPr lvl="0"/>
            <a:r>
              <a:rPr lang="en-US" altLang="zh-TW" b="1" dirty="0">
                <a:latin typeface="Times New Roman" panose="02020603050405020304" pitchFamily="18" charset="0"/>
                <a:ea typeface="標楷體" panose="02010601000101010101" pitchFamily="65" charset="-120"/>
                <a:cs typeface="Times New Roman" panose="02020603050405020304" pitchFamily="18" charset="0"/>
              </a:rPr>
              <a:t>Research</a:t>
            </a:r>
            <a:r>
              <a:rPr lang="zh-TW" altLang="en-US" b="1" dirty="0">
                <a:latin typeface="Times New Roman" panose="02020603050405020304" pitchFamily="18" charset="0"/>
                <a:ea typeface="標楷體" panose="02010601000101010101" pitchFamily="65" charset="-120"/>
                <a:cs typeface="Times New Roman" panose="02020603050405020304" pitchFamily="18" charset="0"/>
              </a:rPr>
              <a:t> </a:t>
            </a:r>
            <a:r>
              <a:rPr lang="en-US" altLang="zh-TW" b="1" dirty="0">
                <a:latin typeface="Times New Roman" panose="02020603050405020304" pitchFamily="18" charset="0"/>
                <a:ea typeface="標楷體" panose="02010601000101010101" pitchFamily="65" charset="-120"/>
                <a:cs typeface="Times New Roman" panose="02020603050405020304" pitchFamily="18" charset="0"/>
              </a:rPr>
              <a:t>questions</a:t>
            </a:r>
          </a:p>
          <a:p>
            <a:pPr lvl="0">
              <a:buFont typeface="Wingdings" pitchFamily="2" charset="2"/>
              <a:buChar char="Ø"/>
            </a:pP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Is transformation and upgrading existed in Fujian tea businesses? </a:t>
            </a:r>
          </a:p>
          <a:p>
            <a:pPr lvl="0">
              <a:buFont typeface="Wingdings" pitchFamily="2" charset="2"/>
              <a:buChar char="Ø"/>
            </a:pPr>
            <a:r>
              <a:rPr lang="en-US" altLang="zh-TW" sz="1800" dirty="0">
                <a:latin typeface="Times New Roman" panose="02020603050405020304" pitchFamily="18" charset="0"/>
                <a:ea typeface="標楷體" panose="02010601000101010101" pitchFamily="65" charset="-120"/>
                <a:cs typeface="Times New Roman" panose="02020603050405020304" pitchFamily="18" charset="0"/>
              </a:rPr>
              <a:t>If yes, how was the transformation and upgrading process developed?</a:t>
            </a:r>
          </a:p>
          <a:p>
            <a:pPr marL="0" lvl="0" indent="0">
              <a:buNone/>
            </a:pPr>
            <a:endParaRPr lang="en-US" altLang="zh-TW" sz="1800" dirty="0">
              <a:latin typeface="Times New Roman" panose="02020603050405020304" pitchFamily="18" charset="0"/>
              <a:ea typeface="標楷體" panose="02010601000101010101" pitchFamily="65" charset="-120"/>
              <a:cs typeface="Times New Roman" panose="02020603050405020304" pitchFamily="18" charset="0"/>
            </a:endParaRPr>
          </a:p>
          <a:p>
            <a:pPr lvl="0"/>
            <a:r>
              <a:rPr lang="en-US" altLang="zh-TW" b="1" dirty="0">
                <a:latin typeface="Times New Roman" panose="02020603050405020304" pitchFamily="18" charset="0"/>
                <a:ea typeface="標楷體" panose="02010601000101010101" pitchFamily="65" charset="-120"/>
                <a:cs typeface="Times New Roman" panose="02020603050405020304" pitchFamily="18" charset="0"/>
              </a:rPr>
              <a:t>R</a:t>
            </a:r>
            <a:r>
              <a:rPr lang="en-US" altLang="zh-CN" b="1" dirty="0">
                <a:latin typeface="Times New Roman" panose="02020603050405020304" pitchFamily="18" charset="0"/>
                <a:ea typeface="標楷體" panose="02010601000101010101" pitchFamily="65" charset="-120"/>
                <a:cs typeface="Times New Roman" panose="02020603050405020304" pitchFamily="18" charset="0"/>
              </a:rPr>
              <a:t>esearch</a:t>
            </a:r>
            <a:r>
              <a:rPr lang="zh-TW" altLang="en-US" b="1" dirty="0">
                <a:latin typeface="Times New Roman" panose="02020603050405020304" pitchFamily="18" charset="0"/>
                <a:ea typeface="標楷體" panose="02010601000101010101" pitchFamily="65" charset="-120"/>
                <a:cs typeface="Times New Roman" panose="02020603050405020304" pitchFamily="18" charset="0"/>
              </a:rPr>
              <a:t> </a:t>
            </a:r>
            <a:r>
              <a:rPr lang="en-US" altLang="zh-TW" b="1" dirty="0">
                <a:latin typeface="Times New Roman" panose="02020603050405020304" pitchFamily="18" charset="0"/>
                <a:ea typeface="標楷體" panose="02010601000101010101" pitchFamily="65" charset="-120"/>
                <a:cs typeface="Times New Roman" panose="02020603050405020304" pitchFamily="18" charset="0"/>
              </a:rPr>
              <a:t>Objectives</a:t>
            </a:r>
          </a:p>
          <a:p>
            <a:pPr lvl="0">
              <a:buFont typeface="Wingdings" panose="05000000000000000000" pitchFamily="2" charset="2"/>
              <a:buChar char="Ø"/>
            </a:pPr>
            <a:r>
              <a:rPr lang="en" altLang="zh-TW" sz="1800" dirty="0">
                <a:latin typeface="Times New Roman" panose="02020603050405020304" pitchFamily="18" charset="0"/>
                <a:ea typeface="標楷體" panose="02010601000101010101" pitchFamily="65" charset="-120"/>
                <a:cs typeface="Times New Roman" panose="02020603050405020304" pitchFamily="18" charset="0"/>
              </a:rPr>
              <a:t>Although the resource advantages of Fujian's tea production factors are still important and competitive, they can no longer guarantee the sustainable competitive advantage of Fujian's tea industry</a:t>
            </a:r>
          </a:p>
          <a:p>
            <a:pPr lvl="0">
              <a:buFont typeface="Wingdings" panose="05000000000000000000" pitchFamily="2" charset="2"/>
              <a:buChar char="Ø"/>
            </a:pPr>
            <a:r>
              <a:rPr lang="en" altLang="zh-TW" sz="1800" dirty="0">
                <a:latin typeface="Times New Roman" panose="02020603050405020304" pitchFamily="18" charset="0"/>
                <a:ea typeface="標楷體" panose="02010601000101010101" pitchFamily="65" charset="-120"/>
                <a:cs typeface="Times New Roman" panose="02020603050405020304" pitchFamily="18" charset="0"/>
              </a:rPr>
              <a:t>In the international market where the domestic tea market demand is relatively stable, and the supply exceeds the demand, maintaining and further improving the global competitiveness of the tea industry in Fujian.</a:t>
            </a:r>
          </a:p>
          <a:p>
            <a:pPr marL="0" lvl="0" indent="0">
              <a:buNone/>
            </a:pPr>
            <a:endParaRPr lang="zh-TW" altLang="zh-TW" sz="1800" dirty="0">
              <a:latin typeface="標楷體" panose="02010601000101010101" pitchFamily="65" charset="-120"/>
              <a:ea typeface="標楷體" panose="02010601000101010101" pitchFamily="65" charset="-12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7</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KaiTi" panose="02010609060101010101" pitchFamily="49" charset="-122"/>
                <a:cs typeface="Times New Roman" panose="02020603050405020304" pitchFamily="18" charset="0"/>
              </a:rPr>
              <a:t>Literature</a:t>
            </a:r>
            <a:r>
              <a:rPr lang="zh-TW" altLang="en-US" dirty="0">
                <a:latin typeface="Times New Roman" panose="02020603050405020304" pitchFamily="18" charset="0"/>
                <a:ea typeface="KaiTi" panose="02010609060101010101" pitchFamily="49" charset="-122"/>
                <a:cs typeface="Times New Roman" panose="02020603050405020304" pitchFamily="18" charset="0"/>
              </a:rPr>
              <a:t> </a:t>
            </a:r>
            <a:r>
              <a:rPr lang="en-US" altLang="zh-TW" dirty="0">
                <a:latin typeface="Times New Roman" panose="02020603050405020304" pitchFamily="18" charset="0"/>
                <a:ea typeface="KaiTi" panose="02010609060101010101" pitchFamily="49" charset="-122"/>
                <a:cs typeface="Times New Roman" panose="02020603050405020304" pitchFamily="18" charset="0"/>
              </a:rPr>
              <a:t>review</a:t>
            </a:r>
            <a:endParaRPr lang="zh-TW" altLang="en-US" dirty="0">
              <a:latin typeface="Times New Roman" panose="02020603050405020304" pitchFamily="18" charset="0"/>
              <a:ea typeface="KaiTi" panose="02010609060101010101" pitchFamily="49" charset="-122"/>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8</a:t>
            </a:fld>
            <a:endParaRPr lang="zh-TW" altLang="en-US"/>
          </a:p>
        </p:txBody>
      </p:sp>
      <p:sp>
        <p:nvSpPr>
          <p:cNvPr id="7" name="頁尾版面配置區 6"/>
          <p:cNvSpPr>
            <a:spLocks noGrp="1"/>
          </p:cNvSpPr>
          <p:nvPr>
            <p:ph type="ftr" sz="quarter" idx="11"/>
          </p:nvPr>
        </p:nvSpPr>
        <p:spPr/>
        <p:txBody>
          <a:bodyPr/>
          <a:lstStyle/>
          <a:p>
            <a:r>
              <a:rPr lang="en-US" altLang="zh-TW" dirty="0"/>
              <a:t>© NATIONAL TSING HUA UNIVERSITY</a:t>
            </a:r>
            <a:endParaRPr lang="zh-TW" altLang="en-US" dirty="0"/>
          </a:p>
        </p:txBody>
      </p:sp>
      <p:sp>
        <p:nvSpPr>
          <p:cNvPr id="13" name="圆角矩形 12">
            <a:extLst>
              <a:ext uri="{FF2B5EF4-FFF2-40B4-BE49-F238E27FC236}">
                <a16:creationId xmlns:a16="http://schemas.microsoft.com/office/drawing/2014/main" id="{1B15D8F9-B408-1C44-B3AE-809644362AB7}"/>
              </a:ext>
            </a:extLst>
          </p:cNvPr>
          <p:cNvSpPr/>
          <p:nvPr/>
        </p:nvSpPr>
        <p:spPr>
          <a:xfrm>
            <a:off x="155810" y="2298700"/>
            <a:ext cx="2628900" cy="717550"/>
          </a:xfrm>
          <a:prstGeom prst="roundRect">
            <a:avLst/>
          </a:prstGeom>
          <a:solidFill>
            <a:schemeClr val="tx2">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sz="2400" dirty="0">
                <a:solidFill>
                  <a:schemeClr val="tx1"/>
                </a:solidFill>
                <a:latin typeface="Times New Roman" panose="02020603050405020304" pitchFamily="18" charset="0"/>
                <a:cs typeface="Times New Roman" panose="02020603050405020304" pitchFamily="18" charset="0"/>
              </a:rPr>
              <a:t>Agricultural Industry</a:t>
            </a:r>
            <a:endParaRPr kumimoji="1"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16" name="圆角矩形 15">
            <a:extLst>
              <a:ext uri="{FF2B5EF4-FFF2-40B4-BE49-F238E27FC236}">
                <a16:creationId xmlns:a16="http://schemas.microsoft.com/office/drawing/2014/main" id="{BD6E0097-76CB-F44B-BF72-8240EB51F88D}"/>
              </a:ext>
            </a:extLst>
          </p:cNvPr>
          <p:cNvSpPr/>
          <p:nvPr/>
        </p:nvSpPr>
        <p:spPr>
          <a:xfrm>
            <a:off x="3468804" y="2298700"/>
            <a:ext cx="2628900" cy="717550"/>
          </a:xfrm>
          <a:prstGeom prst="roundRect">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sz="2400" dirty="0">
                <a:solidFill>
                  <a:schemeClr val="tx1"/>
                </a:solidFill>
                <a:latin typeface="Times New Roman" panose="02020603050405020304" pitchFamily="18" charset="0"/>
                <a:cs typeface="Times New Roman" panose="02020603050405020304" pitchFamily="18" charset="0"/>
              </a:rPr>
              <a:t>Industry Transformation</a:t>
            </a:r>
            <a:endParaRPr kumimoji="1"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18" name="圆角矩形 17">
            <a:extLst>
              <a:ext uri="{FF2B5EF4-FFF2-40B4-BE49-F238E27FC236}">
                <a16:creationId xmlns:a16="http://schemas.microsoft.com/office/drawing/2014/main" id="{607B1DE2-0296-AB4B-A372-B6C5DD3E8F31}"/>
              </a:ext>
            </a:extLst>
          </p:cNvPr>
          <p:cNvSpPr/>
          <p:nvPr/>
        </p:nvSpPr>
        <p:spPr>
          <a:xfrm>
            <a:off x="6781798" y="2298700"/>
            <a:ext cx="2628900" cy="717550"/>
          </a:xfrm>
          <a:prstGeom prst="roundRect">
            <a:avLst/>
          </a:prstGeom>
          <a:solidFill>
            <a:schemeClr val="accent3">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sz="2400" dirty="0">
                <a:solidFill>
                  <a:schemeClr val="tx1"/>
                </a:solidFill>
                <a:latin typeface="Times New Roman" panose="02020603050405020304" pitchFamily="18" charset="0"/>
                <a:cs typeface="Times New Roman" panose="02020603050405020304" pitchFamily="18" charset="0"/>
              </a:rPr>
              <a:t>Smile Curve Theory</a:t>
            </a:r>
            <a:endParaRPr kumimoji="1" lang="zh-CN" altLang="en-US" sz="2000" dirty="0">
              <a:solidFill>
                <a:schemeClr val="tx1"/>
              </a:solidFill>
              <a:latin typeface="Times New Roman" panose="02020603050405020304" pitchFamily="18" charset="0"/>
              <a:cs typeface="Times New Roman" panose="02020603050405020304" pitchFamily="18" charset="0"/>
            </a:endParaRPr>
          </a:p>
        </p:txBody>
      </p:sp>
      <p:cxnSp>
        <p:nvCxnSpPr>
          <p:cNvPr id="20" name="直线连接符 19">
            <a:extLst>
              <a:ext uri="{FF2B5EF4-FFF2-40B4-BE49-F238E27FC236}">
                <a16:creationId xmlns:a16="http://schemas.microsoft.com/office/drawing/2014/main" id="{29899431-FDF6-8D44-B216-FD333E7153A2}"/>
              </a:ext>
            </a:extLst>
          </p:cNvPr>
          <p:cNvCxnSpPr/>
          <p:nvPr/>
        </p:nvCxnSpPr>
        <p:spPr>
          <a:xfrm>
            <a:off x="584200" y="3327400"/>
            <a:ext cx="8826498" cy="0"/>
          </a:xfrm>
          <a:prstGeom prst="line">
            <a:avLst/>
          </a:prstGeom>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D6A26E90-8165-FB4A-9D55-8EDE27D7205A}"/>
              </a:ext>
            </a:extLst>
          </p:cNvPr>
          <p:cNvSpPr txBox="1"/>
          <p:nvPr/>
        </p:nvSpPr>
        <p:spPr>
          <a:xfrm>
            <a:off x="16110" y="3476715"/>
            <a:ext cx="3006490" cy="2951001"/>
          </a:xfrm>
          <a:prstGeom prst="rect">
            <a:avLst/>
          </a:prstGeom>
          <a:solidFill>
            <a:schemeClr val="tx2">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Agricultural Economy and Market Performance </a:t>
            </a:r>
            <a:r>
              <a:rPr kumimoji="1" lang="zh-CN" altLang="en" dirty="0">
                <a:latin typeface="Times New Roman" panose="02020603050405020304" pitchFamily="18" charset="0"/>
                <a:cs typeface="Times New Roman" panose="02020603050405020304" pitchFamily="18" charset="0"/>
              </a:rPr>
              <a:t>（</a:t>
            </a:r>
            <a:r>
              <a:rPr kumimoji="1" lang="en" altLang="zh-CN" dirty="0">
                <a:latin typeface="Times New Roman" panose="02020603050405020304" pitchFamily="18" charset="0"/>
                <a:cs typeface="Times New Roman" panose="02020603050405020304" pitchFamily="18" charset="0"/>
              </a:rPr>
              <a:t>Wang </a:t>
            </a:r>
            <a:r>
              <a:rPr kumimoji="1" lang="en" altLang="zh-CN" dirty="0" err="1">
                <a:latin typeface="Times New Roman" panose="02020603050405020304" pitchFamily="18" charset="0"/>
                <a:cs typeface="Times New Roman" panose="02020603050405020304" pitchFamily="18" charset="0"/>
              </a:rPr>
              <a:t>Zhaoyang</a:t>
            </a:r>
            <a:r>
              <a:rPr kumimoji="1" lang="en" altLang="zh-CN" dirty="0">
                <a:latin typeface="Times New Roman" panose="02020603050405020304" pitchFamily="18" charset="0"/>
                <a:cs typeface="Times New Roman" panose="02020603050405020304" pitchFamily="18" charset="0"/>
              </a:rPr>
              <a:t>, 2007</a:t>
            </a:r>
            <a:r>
              <a:rPr kumimoji="1" lang="zh-CN" altLang="en" dirty="0">
                <a:latin typeface="Times New Roman" panose="02020603050405020304" pitchFamily="18" charset="0"/>
                <a:cs typeface="Times New Roman" panose="02020603050405020304" pitchFamily="18" charset="0"/>
              </a:rPr>
              <a:t>）</a:t>
            </a:r>
            <a:endParaRPr kumimoji="1" lang="en" altLang="zh-CN"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Agro-industrial chain and industrial tea chain </a:t>
            </a:r>
          </a:p>
          <a:p>
            <a:pPr>
              <a:lnSpc>
                <a:spcPct val="150000"/>
              </a:lnSpc>
            </a:pPr>
            <a:r>
              <a:rPr kumimoji="1" lang="zh-TW" altLang="en-US" dirty="0">
                <a:latin typeface="Times New Roman" panose="02020603050405020304" pitchFamily="18" charset="0"/>
                <a:cs typeface="Times New Roman" panose="02020603050405020304" pitchFamily="18" charset="0"/>
              </a:rPr>
              <a:t>（</a:t>
            </a:r>
            <a:r>
              <a:rPr kumimoji="1" lang="en" altLang="zh-CN" dirty="0" err="1">
                <a:latin typeface="Times New Roman" panose="02020603050405020304" pitchFamily="18" charset="0"/>
                <a:cs typeface="Times New Roman" panose="02020603050405020304" pitchFamily="18" charset="0"/>
              </a:rPr>
              <a:t>Mighell</a:t>
            </a:r>
            <a:r>
              <a:rPr kumimoji="1" lang="en" altLang="zh-CN" dirty="0">
                <a:latin typeface="Times New Roman" panose="02020603050405020304" pitchFamily="18" charset="0"/>
                <a:cs typeface="Times New Roman" panose="02020603050405020304" pitchFamily="18" charset="0"/>
              </a:rPr>
              <a:t> and Jones </a:t>
            </a:r>
            <a:r>
              <a:rPr kumimoji="1" lang="en-US" altLang="zh-CN" dirty="0">
                <a:latin typeface="Times New Roman" panose="02020603050405020304" pitchFamily="18" charset="0"/>
                <a:cs typeface="Times New Roman" panose="02020603050405020304" pitchFamily="18" charset="0"/>
              </a:rPr>
              <a:t>,</a:t>
            </a:r>
            <a:r>
              <a:rPr kumimoji="1" lang="en" altLang="zh-CN" dirty="0">
                <a:latin typeface="Times New Roman" panose="02020603050405020304" pitchFamily="18" charset="0"/>
                <a:cs typeface="Times New Roman" panose="02020603050405020304" pitchFamily="18" charset="0"/>
              </a:rPr>
              <a:t>1963) </a:t>
            </a:r>
          </a:p>
          <a:p>
            <a:pPr>
              <a:lnSpc>
                <a:spcPct val="150000"/>
              </a:lnSpc>
            </a:pPr>
            <a:r>
              <a:rPr kumimoji="1" lang="en" altLang="zh-CN" dirty="0">
                <a:latin typeface="Times New Roman" panose="02020603050405020304" pitchFamily="18" charset="0"/>
                <a:cs typeface="Times New Roman" panose="02020603050405020304" pitchFamily="18" charset="0"/>
              </a:rPr>
              <a:t>  (</a:t>
            </a:r>
            <a:r>
              <a:rPr kumimoji="1" lang="en" altLang="zh-CN" dirty="0" err="1">
                <a:latin typeface="Times New Roman" panose="02020603050405020304" pitchFamily="18" charset="0"/>
                <a:cs typeface="Times New Roman" panose="02020603050405020304" pitchFamily="18" charset="0"/>
              </a:rPr>
              <a:t>Schiebel</a:t>
            </a:r>
            <a:r>
              <a:rPr kumimoji="1" lang="en" altLang="zh-CN" dirty="0">
                <a:latin typeface="Times New Roman" panose="02020603050405020304" pitchFamily="18" charset="0"/>
                <a:cs typeface="Times New Roman" panose="02020603050405020304" pitchFamily="18" charset="0"/>
              </a:rPr>
              <a:t> W, 2001)</a:t>
            </a:r>
          </a:p>
        </p:txBody>
      </p:sp>
      <p:sp>
        <p:nvSpPr>
          <p:cNvPr id="22" name="文本框 21">
            <a:extLst>
              <a:ext uri="{FF2B5EF4-FFF2-40B4-BE49-F238E27FC236}">
                <a16:creationId xmlns:a16="http://schemas.microsoft.com/office/drawing/2014/main" id="{B74F863C-297F-3C40-85F0-66EAC6607C24}"/>
              </a:ext>
            </a:extLst>
          </p:cNvPr>
          <p:cNvSpPr txBox="1"/>
          <p:nvPr/>
        </p:nvSpPr>
        <p:spPr>
          <a:xfrm>
            <a:off x="3140928" y="3503630"/>
            <a:ext cx="3624143" cy="3366499"/>
          </a:xfrm>
          <a:prstGeom prst="rect">
            <a:avLst/>
          </a:prstGeom>
          <a:solidFill>
            <a:schemeClr val="accent6">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Industry Development Theory (Zhang </a:t>
            </a:r>
            <a:r>
              <a:rPr kumimoji="1" lang="en" altLang="zh-CN" dirty="0" err="1">
                <a:latin typeface="Times New Roman" panose="02020603050405020304" pitchFamily="18" charset="0"/>
                <a:cs typeface="Times New Roman" panose="02020603050405020304" pitchFamily="18" charset="0"/>
              </a:rPr>
              <a:t>Huiheng</a:t>
            </a:r>
            <a:r>
              <a:rPr kumimoji="1" lang="en" altLang="zh-CN" dirty="0">
                <a:latin typeface="Times New Roman" panose="02020603050405020304" pitchFamily="18" charset="0"/>
                <a:cs typeface="Times New Roman" panose="02020603050405020304" pitchFamily="18" charset="0"/>
              </a:rPr>
              <a:t>, 2004)</a:t>
            </a:r>
          </a:p>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Industrial Transformation and Industrial Upgrading Theory (Erickson, 1996) (Gary, 1999) </a:t>
            </a:r>
          </a:p>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Industrial competitiveness Theory (Porter's Diamond Theory Model)</a:t>
            </a:r>
          </a:p>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Business Model Transformation </a:t>
            </a:r>
            <a:endParaRPr kumimoji="1" lang="zh-CN" altLang="en-US"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387AD35E-EE3A-4242-8360-46F0D2804225}"/>
              </a:ext>
            </a:extLst>
          </p:cNvPr>
          <p:cNvSpPr txBox="1"/>
          <p:nvPr/>
        </p:nvSpPr>
        <p:spPr>
          <a:xfrm>
            <a:off x="6883399" y="3503630"/>
            <a:ext cx="2887543" cy="1704506"/>
          </a:xfrm>
          <a:prstGeom prst="rect">
            <a:avLst/>
          </a:prstGeom>
          <a:solidFill>
            <a:schemeClr val="accent3">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Smile Curve Theory </a:t>
            </a:r>
          </a:p>
          <a:p>
            <a:pPr>
              <a:lnSpc>
                <a:spcPct val="150000"/>
              </a:lnSpc>
            </a:pPr>
            <a:r>
              <a:rPr kumimoji="1" lang="zh-TW" altLang="en-US" dirty="0">
                <a:latin typeface="Times New Roman" panose="02020603050405020304" pitchFamily="18" charset="0"/>
                <a:cs typeface="Times New Roman" panose="02020603050405020304" pitchFamily="18" charset="0"/>
              </a:rPr>
              <a:t>     </a:t>
            </a:r>
            <a:r>
              <a:rPr kumimoji="1" lang="en" altLang="zh-CN" dirty="0">
                <a:latin typeface="Times New Roman" panose="02020603050405020304" pitchFamily="18" charset="0"/>
                <a:cs typeface="Times New Roman" panose="02020603050405020304" pitchFamily="18" charset="0"/>
              </a:rPr>
              <a:t>(Stan Shih ,1992)</a:t>
            </a:r>
          </a:p>
          <a:p>
            <a:pPr marL="285750" indent="-285750">
              <a:lnSpc>
                <a:spcPct val="150000"/>
              </a:lnSpc>
              <a:buFont typeface="Arial" panose="020B0604020202020204" pitchFamily="34" charset="0"/>
              <a:buChar char="•"/>
            </a:pPr>
            <a:r>
              <a:rPr kumimoji="1" lang="en" altLang="zh-CN" dirty="0">
                <a:latin typeface="Times New Roman" panose="02020603050405020304" pitchFamily="18" charset="0"/>
                <a:cs typeface="Times New Roman" panose="02020603050405020304" pitchFamily="18" charset="0"/>
              </a:rPr>
              <a:t>Value Chain Smile Curve</a:t>
            </a:r>
          </a:p>
          <a:p>
            <a:pPr>
              <a:lnSpc>
                <a:spcPct val="150000"/>
              </a:lnSpc>
            </a:pPr>
            <a:r>
              <a:rPr kumimoji="1" lang="en" altLang="zh-CN" dirty="0">
                <a:latin typeface="Times New Roman" panose="02020603050405020304" pitchFamily="18" charset="0"/>
                <a:cs typeface="Times New Roman" panose="02020603050405020304" pitchFamily="18" charset="0"/>
              </a:rPr>
              <a:t> </a:t>
            </a:r>
            <a:endParaRPr kumimoji="1" lang="zh-CN"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 altLang="zh-TW" dirty="0">
                <a:latin typeface="Times New Roman" panose="02020603050405020304" pitchFamily="18" charset="0"/>
                <a:cs typeface="Times New Roman" panose="02020603050405020304" pitchFamily="18" charset="0"/>
              </a:rPr>
              <a:t>Literature review</a:t>
            </a:r>
            <a:endParaRPr lang="zh-TW" altLang="en-US" dirty="0">
              <a:latin typeface="Times New Roman" panose="02020603050405020304" pitchFamily="18" charset="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E1EB6482-E8AD-494A-B82D-562298BE05A7}" type="slidenum">
              <a:rPr lang="zh-TW" altLang="en-US" smtClean="0"/>
              <a:t>9</a:t>
            </a:fld>
            <a:endParaRPr lang="zh-TW" altLang="en-US"/>
          </a:p>
        </p:txBody>
      </p:sp>
      <p:sp>
        <p:nvSpPr>
          <p:cNvPr id="7" name="頁尾版面配置區 6"/>
          <p:cNvSpPr>
            <a:spLocks noGrp="1"/>
          </p:cNvSpPr>
          <p:nvPr>
            <p:ph type="ftr" sz="quarter" idx="11"/>
          </p:nvPr>
        </p:nvSpPr>
        <p:spPr/>
        <p:txBody>
          <a:bodyPr/>
          <a:lstStyle/>
          <a:p>
            <a:r>
              <a:rPr lang="en-US" altLang="zh-TW"/>
              <a:t>© NATIONAL TSING HUA UNIVERSITY</a:t>
            </a:r>
            <a:endParaRPr lang="zh-TW" altLang="en-US"/>
          </a:p>
        </p:txBody>
      </p:sp>
      <p:sp>
        <p:nvSpPr>
          <p:cNvPr id="4" name="文字方塊 3"/>
          <p:cNvSpPr txBox="1"/>
          <p:nvPr/>
        </p:nvSpPr>
        <p:spPr>
          <a:xfrm>
            <a:off x="464024" y="1958708"/>
            <a:ext cx="8405674"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TW" sz="2000" b="1" dirty="0">
                <a:latin typeface="Times New Roman" panose="02020603050405020304" pitchFamily="18" charset="0"/>
                <a:ea typeface="標楷體" panose="02010601000101010101" pitchFamily="65" charset="-120"/>
                <a:cs typeface="Times New Roman" panose="02020603050405020304" pitchFamily="18" charset="0"/>
              </a:rPr>
              <a:t>Agricultural Industry</a:t>
            </a:r>
            <a:endParaRPr lang="zh-TW" altLang="en-US" sz="2000" b="1" dirty="0">
              <a:latin typeface="Times New Roman" panose="02020603050405020304" pitchFamily="18" charset="0"/>
              <a:ea typeface="標楷體" panose="02010601000101010101"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7940461F-B9FC-1F48-8024-5C6980DF8B68}"/>
              </a:ext>
            </a:extLst>
          </p:cNvPr>
          <p:cNvSpPr txBox="1"/>
          <p:nvPr/>
        </p:nvSpPr>
        <p:spPr>
          <a:xfrm>
            <a:off x="464024" y="2568498"/>
            <a:ext cx="8946675" cy="1200329"/>
          </a:xfrm>
          <a:prstGeom prst="rect">
            <a:avLst/>
          </a:prstGeom>
          <a:noFill/>
        </p:spPr>
        <p:txBody>
          <a:bodyPr wrap="square" rtlCol="0">
            <a:spAutoFit/>
          </a:bodyPr>
          <a:lstStyle/>
          <a:p>
            <a:pPr marL="285750" indent="-285750">
              <a:buFont typeface="Wingdings" pitchFamily="2" charset="2"/>
              <a:buChar char="Ø"/>
            </a:pPr>
            <a:r>
              <a:rPr kumimoji="1" lang="en" altLang="zh-CN" dirty="0">
                <a:latin typeface="Times New Roman" panose="02020603050405020304" pitchFamily="18" charset="0"/>
                <a:cs typeface="Times New Roman" panose="02020603050405020304" pitchFamily="18" charset="0"/>
              </a:rPr>
              <a:t>Agriculture is a multivalued industry with economic, ecological and environmental, and social and cultural significance</a:t>
            </a:r>
            <a:r>
              <a:rPr kumimoji="1" lang="zh-CN" altLang="en" dirty="0">
                <a:latin typeface="Times New Roman" panose="02020603050405020304" pitchFamily="18" charset="0"/>
                <a:cs typeface="Times New Roman" panose="02020603050405020304" pitchFamily="18" charset="0"/>
              </a:rPr>
              <a:t>（</a:t>
            </a:r>
            <a:r>
              <a:rPr kumimoji="1" lang="en" altLang="zh-CN" dirty="0">
                <a:latin typeface="Times New Roman" panose="02020603050405020304" pitchFamily="18" charset="0"/>
                <a:cs typeface="Times New Roman" panose="02020603050405020304" pitchFamily="18" charset="0"/>
              </a:rPr>
              <a:t>Wang </a:t>
            </a:r>
            <a:r>
              <a:rPr kumimoji="1" lang="en" altLang="zh-CN" dirty="0" err="1">
                <a:latin typeface="Times New Roman" panose="02020603050405020304" pitchFamily="18" charset="0"/>
                <a:cs typeface="Times New Roman" panose="02020603050405020304" pitchFamily="18" charset="0"/>
              </a:rPr>
              <a:t>Zhaoyang</a:t>
            </a:r>
            <a:r>
              <a:rPr kumimoji="1" lang="en" altLang="zh-CN" dirty="0">
                <a:latin typeface="Times New Roman" panose="02020603050405020304" pitchFamily="18" charset="0"/>
                <a:cs typeface="Times New Roman" panose="02020603050405020304" pitchFamily="18" charset="0"/>
              </a:rPr>
              <a:t>, 2007</a:t>
            </a:r>
            <a:r>
              <a:rPr kumimoji="1" lang="zh-CN" altLang="en" dirty="0">
                <a:latin typeface="Times New Roman" panose="02020603050405020304" pitchFamily="18" charset="0"/>
                <a:cs typeface="Times New Roman" panose="02020603050405020304" pitchFamily="18" charset="0"/>
              </a:rPr>
              <a:t>）</a:t>
            </a:r>
            <a:r>
              <a:rPr kumimoji="1" lang="en" altLang="zh-CN" dirty="0">
                <a:latin typeface="Times New Roman" panose="02020603050405020304" pitchFamily="18" charset="0"/>
                <a:cs typeface="Times New Roman" panose="02020603050405020304" pitchFamily="18" charset="0"/>
              </a:rPr>
              <a:t>.</a:t>
            </a:r>
          </a:p>
          <a:p>
            <a:pPr marL="285750" indent="-285750">
              <a:buFont typeface="Wingdings" pitchFamily="2" charset="2"/>
              <a:buChar char="Ø"/>
            </a:pPr>
            <a:r>
              <a:rPr kumimoji="1" lang="en" altLang="zh-CN" dirty="0">
                <a:latin typeface="Times New Roman" panose="02020603050405020304" pitchFamily="18" charset="0"/>
                <a:cs typeface="Times New Roman" panose="02020603050405020304" pitchFamily="18" charset="0"/>
              </a:rPr>
              <a:t>Agricultural industrialization is the production, processing, and marketing of farm products of the integrated operation (Li Lite, 2000).</a:t>
            </a:r>
          </a:p>
        </p:txBody>
      </p:sp>
      <p:sp>
        <p:nvSpPr>
          <p:cNvPr id="20" name="文字方塊 3">
            <a:extLst>
              <a:ext uri="{FF2B5EF4-FFF2-40B4-BE49-F238E27FC236}">
                <a16:creationId xmlns:a16="http://schemas.microsoft.com/office/drawing/2014/main" id="{4FA3FDA7-0CAC-A043-B4E8-DED481F7E99B}"/>
              </a:ext>
            </a:extLst>
          </p:cNvPr>
          <p:cNvSpPr txBox="1"/>
          <p:nvPr/>
        </p:nvSpPr>
        <p:spPr>
          <a:xfrm>
            <a:off x="464024" y="3850543"/>
            <a:ext cx="8405674"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TW" sz="2000" b="1" dirty="0">
                <a:latin typeface="Times New Roman" panose="02020603050405020304" pitchFamily="18" charset="0"/>
                <a:ea typeface="標楷體" panose="02010601000101010101" pitchFamily="65" charset="-120"/>
                <a:cs typeface="Times New Roman" panose="02020603050405020304" pitchFamily="18" charset="0"/>
              </a:rPr>
              <a:t>Agro-industrial chain and industrial tea chain</a:t>
            </a:r>
            <a:endParaRPr lang="zh-TW" altLang="en-US" sz="2000" b="1" dirty="0">
              <a:latin typeface="Times New Roman" panose="02020603050405020304" pitchFamily="18" charset="0"/>
              <a:ea typeface="標楷體" panose="02010601000101010101" pitchFamily="65" charset="-120"/>
              <a:cs typeface="Times New Roman" panose="02020603050405020304" pitchFamily="18" charset="0"/>
            </a:endParaRPr>
          </a:p>
        </p:txBody>
      </p:sp>
      <p:sp>
        <p:nvSpPr>
          <p:cNvPr id="21" name="文本框 20">
            <a:extLst>
              <a:ext uri="{FF2B5EF4-FFF2-40B4-BE49-F238E27FC236}">
                <a16:creationId xmlns:a16="http://schemas.microsoft.com/office/drawing/2014/main" id="{0C6B5A03-C442-9647-998C-22A0508B0793}"/>
              </a:ext>
            </a:extLst>
          </p:cNvPr>
          <p:cNvSpPr txBox="1"/>
          <p:nvPr/>
        </p:nvSpPr>
        <p:spPr>
          <a:xfrm>
            <a:off x="479662" y="4414085"/>
            <a:ext cx="8946675" cy="1477328"/>
          </a:xfrm>
          <a:prstGeom prst="rect">
            <a:avLst/>
          </a:prstGeom>
          <a:noFill/>
        </p:spPr>
        <p:txBody>
          <a:bodyPr wrap="square" rtlCol="0">
            <a:spAutoFit/>
          </a:bodyPr>
          <a:lstStyle/>
          <a:p>
            <a:pPr marL="285750" indent="-285750">
              <a:buFont typeface="Wingdings" pitchFamily="2" charset="2"/>
              <a:buChar char="Ø"/>
            </a:pPr>
            <a:r>
              <a:rPr kumimoji="1" lang="en" altLang="zh-CN" dirty="0" err="1">
                <a:latin typeface="Times New Roman" panose="02020603050405020304" pitchFamily="18" charset="0"/>
                <a:cs typeface="Times New Roman" panose="02020603050405020304" pitchFamily="18" charset="0"/>
              </a:rPr>
              <a:t>Mighell</a:t>
            </a:r>
            <a:r>
              <a:rPr kumimoji="1" lang="en" altLang="zh-CN" dirty="0">
                <a:latin typeface="Times New Roman" panose="02020603050405020304" pitchFamily="18" charset="0"/>
                <a:cs typeface="Times New Roman" panose="02020603050405020304" pitchFamily="18" charset="0"/>
              </a:rPr>
              <a:t> and Jones (1963) proposed a "vertically coordinated" industrial development path for agriculture in the 1960s.</a:t>
            </a:r>
          </a:p>
          <a:p>
            <a:pPr marL="285750" indent="-285750">
              <a:buFont typeface="Wingdings" pitchFamily="2" charset="2"/>
              <a:buChar char="Ø"/>
            </a:pPr>
            <a:r>
              <a:rPr kumimoji="1" lang="en" altLang="zh-CN" dirty="0" err="1">
                <a:latin typeface="Times New Roman" panose="02020603050405020304" pitchFamily="18" charset="0"/>
                <a:cs typeface="Times New Roman" panose="02020603050405020304" pitchFamily="18" charset="0"/>
              </a:rPr>
              <a:t>Schiebel</a:t>
            </a:r>
            <a:r>
              <a:rPr kumimoji="1" lang="en" altLang="zh-CN" dirty="0">
                <a:latin typeface="Times New Roman" panose="02020603050405020304" pitchFamily="18" charset="0"/>
                <a:cs typeface="Times New Roman" panose="02020603050405020304" pitchFamily="18" charset="0"/>
              </a:rPr>
              <a:t> W (2001) showed that effective customer response (ECR) could be better estimated through value chain analysis. Consumer demand and market share can be understood, providing a practical basis for agro-industrial chain integration.</a:t>
            </a:r>
          </a:p>
        </p:txBody>
      </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24485</TotalTime>
  <Words>3821</Words>
  <Application>Microsoft Macintosh PowerPoint</Application>
  <PresentationFormat>A4 纸张(210x297 毫米)</PresentationFormat>
  <Paragraphs>255</Paragraphs>
  <Slides>18</Slides>
  <Notes>17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18</vt:i4>
      </vt:variant>
    </vt:vector>
  </HeadingPairs>
  <TitlesOfParts>
    <vt:vector size="26" baseType="lpstr">
      <vt:lpstr>KaiTi</vt:lpstr>
      <vt:lpstr>標楷體</vt:lpstr>
      <vt:lpstr>Arial</vt:lpstr>
      <vt:lpstr>Calibri</vt:lpstr>
      <vt:lpstr>Times New Roman</vt:lpstr>
      <vt:lpstr>Times New Roman Regular</vt:lpstr>
      <vt:lpstr>Wingdings</vt:lpstr>
      <vt:lpstr>Office 佈景主題</vt:lpstr>
      <vt:lpstr>   An Assessment of transformation and upgrading of tea industry in Fujian</vt:lpstr>
      <vt:lpstr>contents</vt:lpstr>
      <vt:lpstr>Research backgrounds</vt:lpstr>
      <vt:lpstr>Research backgrounds</vt:lpstr>
      <vt:lpstr>Tea Industry in Fujian</vt:lpstr>
      <vt:lpstr>Research backgrounds</vt:lpstr>
      <vt:lpstr>Research questions and objectives</vt:lpstr>
      <vt:lpstr>Literature review</vt:lpstr>
      <vt:lpstr>Literature review</vt:lpstr>
      <vt:lpstr>Literature review</vt:lpstr>
      <vt:lpstr>Literature review</vt:lpstr>
      <vt:lpstr>Literature review</vt:lpstr>
      <vt:lpstr>Preliminary Analysis</vt:lpstr>
      <vt:lpstr>Research method</vt:lpstr>
      <vt:lpstr>Semi-structure interview</vt:lpstr>
      <vt:lpstr>Semi-structure interview</vt:lpstr>
      <vt:lpstr>Research Framework</vt:lpstr>
      <vt:lpstr>References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reference</dc:title>
  <dc:creator>meng</dc:creator>
  <cp:lastModifiedBy>陈 棠熙</cp:lastModifiedBy>
  <cp:revision>252</cp:revision>
  <dcterms:created xsi:type="dcterms:W3CDTF">2021-12-04T07:53:27Z</dcterms:created>
  <dcterms:modified xsi:type="dcterms:W3CDTF">2021-12-21T08:28:28Z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2052-3.9.3.6359</vt:lpwstr>
  </property>
</Properties>
</file>