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</p:sldMasterIdLst>
  <p:notesMasterIdLst>
    <p:notesMasterId r:id="rId31"/>
  </p:notesMasterIdLst>
  <p:sldIdLst>
    <p:sldId id="256" r:id="rId2"/>
    <p:sldId id="258" r:id="rId3"/>
    <p:sldId id="354" r:id="rId4"/>
    <p:sldId id="356" r:id="rId5"/>
    <p:sldId id="357" r:id="rId6"/>
    <p:sldId id="353" r:id="rId7"/>
    <p:sldId id="352" r:id="rId8"/>
    <p:sldId id="362" r:id="rId9"/>
    <p:sldId id="358" r:id="rId10"/>
    <p:sldId id="360" r:id="rId11"/>
    <p:sldId id="361" r:id="rId12"/>
    <p:sldId id="363" r:id="rId13"/>
    <p:sldId id="366" r:id="rId14"/>
    <p:sldId id="365" r:id="rId15"/>
    <p:sldId id="364" r:id="rId16"/>
    <p:sldId id="367" r:id="rId17"/>
    <p:sldId id="368" r:id="rId18"/>
    <p:sldId id="369" r:id="rId19"/>
    <p:sldId id="370" r:id="rId20"/>
    <p:sldId id="372" r:id="rId21"/>
    <p:sldId id="373" r:id="rId22"/>
    <p:sldId id="376" r:id="rId23"/>
    <p:sldId id="377" r:id="rId24"/>
    <p:sldId id="380" r:id="rId25"/>
    <p:sldId id="374" r:id="rId26"/>
    <p:sldId id="375" r:id="rId27"/>
    <p:sldId id="381" r:id="rId28"/>
    <p:sldId id="379" r:id="rId29"/>
    <p:sldId id="260" r:id="rId30"/>
  </p:sldIdLst>
  <p:sldSz cx="9144000" cy="5143500" type="screen16x9"/>
  <p:notesSz cx="6858000" cy="9144000"/>
  <p:embeddedFontLst>
    <p:embeddedFont>
      <p:font typeface="Open Sans" pitchFamily="2" charset="0"/>
      <p:regular r:id="rId32"/>
      <p:bold r:id="rId33"/>
      <p:italic r:id="rId34"/>
      <p:boldItalic r:id="rId35"/>
    </p:embeddedFont>
    <p:embeddedFont>
      <p:font typeface="Raleway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DCCA7B-1A4D-4E54-9239-7D274E1D1130}">
  <a:tblStyle styleId="{6FDCCA7B-1A4D-4E54-9239-7D274E1D11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/>
    <p:restoredTop sz="89740"/>
  </p:normalViewPr>
  <p:slideViewPr>
    <p:cSldViewPr snapToGrid="0" snapToObjects="1">
      <p:cViewPr>
        <p:scale>
          <a:sx n="140" d="100"/>
          <a:sy n="140" d="100"/>
        </p:scale>
        <p:origin x="8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2c6eb5e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2c6eb5e3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944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aa8776847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aa8776847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環保署資源回收管理基金管理會，</a:t>
            </a: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技正負責的網購包裝減量，則是歸在推動包裝減量專案計畫下的其中一件子計畫。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經濟部工業局  永續發展組</a:t>
            </a:r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altLang="zh-TW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商業開發資深經理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8167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sz="1200" b="1" u="sng" dirty="0"/>
              <a:t>宗旨</a:t>
            </a:r>
            <a:endParaRPr lang="en-US" altLang="zh-TW" sz="1200" b="1" u="sng" dirty="0"/>
          </a:p>
          <a:p>
            <a:r>
              <a:rPr lang="zh-TW" altLang="zh-TW" sz="1100" dirty="0"/>
              <a:t>希望透過計劃找到合理可行的商業模式</a:t>
            </a:r>
            <a:r>
              <a:rPr lang="zh-TW" altLang="zh-TW" sz="1100" dirty="0">
                <a:effectLst/>
              </a:rPr>
              <a:t> </a:t>
            </a:r>
            <a:endParaRPr lang="en-US" altLang="zh-TW" sz="1100" dirty="0">
              <a:effectLst/>
            </a:endParaRPr>
          </a:p>
          <a:p>
            <a:r>
              <a:rPr lang="zh-TW" altLang="zh-TW" sz="1100" dirty="0"/>
              <a:t>透過</a:t>
            </a:r>
            <a:r>
              <a:rPr lang="zh-TW" altLang="zh-TW" sz="1100" dirty="0">
                <a:solidFill>
                  <a:srgbClr val="FF0000"/>
                </a:solidFill>
              </a:rPr>
              <a:t>政府政策</a:t>
            </a:r>
            <a:r>
              <a:rPr lang="zh-TW" altLang="zh-TW" sz="1100" dirty="0"/>
              <a:t>去引導</a:t>
            </a:r>
            <a:r>
              <a:rPr lang="zh-TW" altLang="zh-TW" sz="1100" dirty="0">
                <a:solidFill>
                  <a:srgbClr val="FF0000"/>
                </a:solidFill>
              </a:rPr>
              <a:t>消費者使用習慣改變</a:t>
            </a:r>
            <a:r>
              <a:rPr lang="zh-TW" altLang="zh-TW" sz="1100" dirty="0"/>
              <a:t>以及</a:t>
            </a:r>
            <a:r>
              <a:rPr lang="zh-TW" altLang="zh-TW" sz="1100" dirty="0">
                <a:solidFill>
                  <a:srgbClr val="FF0000"/>
                </a:solidFill>
              </a:rPr>
              <a:t>業者產品創新</a:t>
            </a:r>
            <a:endParaRPr lang="en-US" altLang="zh-TW" sz="1100" dirty="0">
              <a:effectLst/>
            </a:endParaRPr>
          </a:p>
          <a:p>
            <a:r>
              <a:rPr lang="zh-TW" altLang="zh-TW" sz="1100" dirty="0"/>
              <a:t>初期透過補助</a:t>
            </a:r>
            <a:r>
              <a:rPr lang="zh-TW" altLang="en-US" sz="1100" dirty="0"/>
              <a:t>、抽獎</a:t>
            </a:r>
            <a:endParaRPr lang="en-US" altLang="zh-TW" sz="1100" dirty="0"/>
          </a:p>
          <a:p>
            <a:r>
              <a:rPr lang="zh-TW" altLang="zh-TW" sz="1100" dirty="0"/>
              <a:t>這兩年的試辦計畫並不代表未來這個商業模式就可以存續</a:t>
            </a:r>
            <a:r>
              <a:rPr lang="zh-TW" altLang="en-US" sz="1100" dirty="0"/>
              <a:t>，</a:t>
            </a:r>
            <a:br>
              <a:rPr lang="en-US" altLang="zh-TW" sz="1100" dirty="0"/>
            </a:br>
            <a:r>
              <a:rPr lang="zh-TW" altLang="en-US" sz="1100" dirty="0"/>
              <a:t>需</a:t>
            </a:r>
            <a:r>
              <a:rPr lang="zh-TW" altLang="zh-TW" sz="1100" dirty="0"/>
              <a:t>在各階段檢討調整</a:t>
            </a:r>
            <a:r>
              <a:rPr lang="zh-TW" altLang="zh-TW" sz="1100" dirty="0">
                <a:effectLst/>
              </a:rPr>
              <a:t> </a:t>
            </a:r>
            <a:endParaRPr kumimoji="1" lang="zh-TW" altLang="en-US" sz="1100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6584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kumimoji="1" lang="zh-CN" altLang="en-US" sz="3400" b="1" u="sng" dirty="0">
                <a:latin typeface="Songti SC" panose="02010600040101010101" pitchFamily="2" charset="-122"/>
                <a:ea typeface="Songti SC" panose="02010600040101010101" pitchFamily="2" charset="-122"/>
              </a:rPr>
              <a:t>實施情況</a:t>
            </a:r>
            <a:endParaRPr kumimoji="1" lang="en-US" altLang="zh-TW" sz="3400" b="1" u="sng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kumimoji="1"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重量比值並非完美的量測基準</a:t>
            </a:r>
            <a:endParaRPr kumimoji="1" lang="en-US" altLang="zh-TW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lang="zh-TW" altLang="zh-TW" sz="2600" b="1" dirty="0">
                <a:latin typeface="Songti SC" panose="02010600040101010101" pitchFamily="2" charset="-122"/>
                <a:ea typeface="Songti SC" panose="02010600040101010101" pitchFamily="2" charset="-122"/>
              </a:rPr>
              <a:t>包裝利用率</a:t>
            </a:r>
            <a:r>
              <a:rPr lang="zh-TW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：</a:t>
            </a:r>
            <a:r>
              <a:rPr lang="en-US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90%</a:t>
            </a:r>
            <a:r>
              <a:rPr lang="zh-TW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的產品重量對應</a:t>
            </a:r>
            <a:r>
              <a:rPr lang="en-US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10%</a:t>
            </a:r>
            <a:r>
              <a:rPr lang="zh-TW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的包裝重量</a:t>
            </a:r>
            <a:br>
              <a:rPr lang="en-US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</a:br>
            <a:r>
              <a:rPr lang="zh-TW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lang="en-US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(</a:t>
            </a:r>
            <a:r>
              <a:rPr lang="zh-CN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例：輕或小型產品無法達到重量比值</a:t>
            </a:r>
            <a:r>
              <a:rPr lang="en-US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)</a:t>
            </a:r>
          </a:p>
          <a:p>
            <a:pPr lvl="1">
              <a:lnSpc>
                <a:spcPct val="120000"/>
              </a:lnSpc>
            </a:pPr>
            <a:r>
              <a:rPr lang="zh-CN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標準參考美國紐約包裝減量指引</a:t>
            </a:r>
            <a:endParaRPr lang="en-US" altLang="zh-CN" sz="2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lang="zh-CN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需要以商品重量做分級規範</a:t>
            </a:r>
            <a:r>
              <a:rPr lang="en-US" altLang="zh-CN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 Scale classification</a:t>
            </a:r>
            <a:endParaRPr lang="en-US" altLang="zh-TW" sz="2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>
              <a:lnSpc>
                <a:spcPct val="120000"/>
              </a:lnSpc>
            </a:pPr>
            <a:endParaRPr lang="en-US" altLang="zh-TW" b="1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kumimoji="1"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無法以體積作為基準</a:t>
            </a:r>
            <a:endParaRPr kumimoji="1" lang="en-US" altLang="zh-TW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kumimoji="1" lang="zh-TW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需人工量測</a:t>
            </a:r>
            <a:r>
              <a:rPr kumimoji="1" lang="en-US" altLang="zh-TW" sz="2800" dirty="0"/>
              <a:t>manual measuring</a:t>
            </a:r>
            <a:r>
              <a:rPr kumimoji="1" lang="zh-TW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，現平台倉儲多為自動化</a:t>
            </a:r>
            <a:endParaRPr kumimoji="1" lang="en-US" altLang="zh-TW" sz="2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kumimoji="1" lang="zh-TW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倉儲缺少商品體積、大小等資訊</a:t>
            </a:r>
            <a:endParaRPr kumimoji="1" lang="en-US" altLang="zh-TW" sz="2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>
              <a:lnSpc>
                <a:spcPct val="120000"/>
              </a:lnSpc>
            </a:pPr>
            <a:endParaRPr kumimoji="1" lang="en-US" altLang="zh-TW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>
              <a:lnSpc>
                <a:spcPct val="120000"/>
              </a:lnSpc>
            </a:pPr>
            <a:r>
              <a:rPr kumimoji="1" lang="zh-TW" altLang="en-US" dirty="0">
                <a:latin typeface="Songti SC" panose="02010600040101010101" pitchFamily="2" charset="-122"/>
                <a:ea typeface="Songti SC" panose="02010600040101010101" pitchFamily="2" charset="-122"/>
              </a:rPr>
              <a:t>未來有法制化的可能</a:t>
            </a:r>
            <a:endParaRPr kumimoji="1" lang="en-US" altLang="zh-TW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>
              <a:lnSpc>
                <a:spcPct val="120000"/>
              </a:lnSpc>
            </a:pPr>
            <a:r>
              <a:rPr kumimoji="1" lang="zh-TW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評估循環包裝示範計畫 </a:t>
            </a:r>
            <a:r>
              <a:rPr kumimoji="1" lang="en-US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(</a:t>
            </a:r>
            <a:r>
              <a:rPr kumimoji="1" lang="zh-CN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網購</a:t>
            </a:r>
            <a:r>
              <a:rPr kumimoji="1" lang="en-US" altLang="zh-CN" sz="2600" dirty="0" err="1">
                <a:latin typeface="Songti SC" panose="02010600040101010101" pitchFamily="2" charset="-122"/>
                <a:ea typeface="Songti SC" panose="02010600040101010101" pitchFamily="2" charset="-122"/>
              </a:rPr>
              <a:t>i</a:t>
            </a:r>
            <a:r>
              <a:rPr kumimoji="1" lang="zh-CN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循環</a:t>
            </a:r>
            <a:r>
              <a:rPr kumimoji="1" lang="en-US" altLang="zh-TW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)</a:t>
            </a:r>
            <a:r>
              <a:rPr kumimoji="1" lang="zh-TW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kumimoji="1" lang="zh-CN" altLang="en-US" sz="2600" dirty="0">
                <a:latin typeface="Songti SC" panose="02010600040101010101" pitchFamily="2" charset="-122"/>
                <a:ea typeface="Songti SC" panose="02010600040101010101" pitchFamily="2" charset="-122"/>
              </a:rPr>
              <a:t>的結果</a:t>
            </a:r>
            <a:endParaRPr kumimoji="1" lang="en-US" altLang="zh-TW" sz="2800" dirty="0"/>
          </a:p>
          <a:p>
            <a:pPr lvl="1">
              <a:lnSpc>
                <a:spcPct val="120000"/>
              </a:lnSpc>
            </a:pPr>
            <a:endParaRPr kumimoji="1" lang="zh-TW" altLang="en-US" sz="2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108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b2c6eb5e32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b2c6eb5e32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zh-CN" altLang="en-US" dirty="0"/>
              <a:t>沒有符合社會期待？</a:t>
            </a:r>
            <a:endParaRPr lang="en-US" altLang="zh-CN" dirty="0"/>
          </a:p>
          <a:p>
            <a:r>
              <a:rPr lang="zh-TW" altLang="en-US" sz="1100" dirty="0"/>
              <a:t>沒有看到廢棄物全貌 ，</a:t>
            </a:r>
            <a:r>
              <a:rPr lang="zh-TW" altLang="zh-TW" sz="1100" dirty="0"/>
              <a:t>網購包裝的包裝紙箱</a:t>
            </a:r>
            <a:r>
              <a:rPr lang="zh-TW" altLang="en-US" sz="1100" dirty="0">
                <a:effectLst/>
              </a:rPr>
              <a:t>用量並非最大</a:t>
            </a:r>
            <a:endParaRPr lang="en-US" altLang="zh-TW" sz="1100" dirty="0"/>
          </a:p>
          <a:p>
            <a:r>
              <a:rPr lang="zh-TW" altLang="en-US" sz="1100" dirty="0"/>
              <a:t>網購包裝紙箱只有企業對企業出貨用量的</a:t>
            </a:r>
            <a:r>
              <a:rPr lang="en-US" altLang="zh-TW" sz="1100" dirty="0"/>
              <a:t>5</a:t>
            </a:r>
            <a:r>
              <a:rPr lang="zh-TW" altLang="en-US" sz="1100" dirty="0"/>
              <a:t>分之一到</a:t>
            </a:r>
            <a:r>
              <a:rPr lang="en-US" altLang="zh-TW" sz="1100" dirty="0"/>
              <a:t>7</a:t>
            </a:r>
            <a:r>
              <a:rPr lang="zh-TW" altLang="en-US" sz="1100" dirty="0"/>
              <a:t>分之一 </a:t>
            </a:r>
            <a:endParaRPr lang="en-US" altLang="zh-TW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2359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a877684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a8776847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zh-CN" altLang="en-US" sz="2400" b="1" u="sng" dirty="0"/>
              <a:t>問題</a:t>
            </a:r>
            <a:endParaRPr lang="en-US" altLang="zh-TW" sz="2400" b="1" u="sng" dirty="0"/>
          </a:p>
          <a:p>
            <a:r>
              <a:rPr lang="zh-TW" altLang="zh-TW" sz="2000" dirty="0"/>
              <a:t>消費者不知道會拿到循環袋箱</a:t>
            </a:r>
            <a:r>
              <a:rPr lang="zh-TW" altLang="zh-TW" sz="2000" dirty="0">
                <a:effectLst/>
              </a:rPr>
              <a:t> </a:t>
            </a:r>
            <a:endParaRPr lang="en-US" altLang="zh-CN" sz="2000" dirty="0"/>
          </a:p>
          <a:p>
            <a:pPr lvl="1"/>
            <a:r>
              <a:rPr lang="zh-CN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政府宣傳不夠</a:t>
            </a:r>
            <a:endParaRPr lang="en-US" altLang="zh-TW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lvl="1"/>
            <a:r>
              <a:rPr lang="zh-TW" altLang="zh-TW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網購平台</a:t>
            </a:r>
            <a:r>
              <a:rPr lang="zh-TW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沒有</a:t>
            </a:r>
            <a:r>
              <a:rPr lang="zh-TW" altLang="zh-TW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加強宣導</a:t>
            </a:r>
            <a:r>
              <a:rPr lang="zh-TW" altLang="zh-TW" sz="2000" dirty="0">
                <a:effectLst/>
                <a:latin typeface="Songti SC" panose="02010600040101010101" pitchFamily="2" charset="-122"/>
                <a:ea typeface="Songti SC" panose="02010600040101010101" pitchFamily="2" charset="-122"/>
              </a:rPr>
              <a:t> </a:t>
            </a:r>
            <a:r>
              <a:rPr lang="en-US" altLang="zh-TW" sz="2000" dirty="0">
                <a:effectLst/>
                <a:latin typeface="Songti SC" panose="02010600040101010101" pitchFamily="2" charset="-122"/>
                <a:ea typeface="Songti SC" panose="02010600040101010101" pitchFamily="2" charset="-122"/>
              </a:rPr>
              <a:t>(</a:t>
            </a:r>
            <a:r>
              <a:rPr lang="zh-CN" altLang="en-US" sz="2000" dirty="0">
                <a:effectLst/>
                <a:latin typeface="Songti SC" panose="02010600040101010101" pitchFamily="2" charset="-122"/>
                <a:ea typeface="Songti SC" panose="02010600040101010101" pitchFamily="2" charset="-122"/>
              </a:rPr>
              <a:t>主因</a:t>
            </a:r>
            <a:r>
              <a:rPr lang="en-US" altLang="zh-TW" sz="2000" dirty="0">
                <a:effectLst/>
                <a:latin typeface="Songti SC" panose="02010600040101010101" pitchFamily="2" charset="-122"/>
                <a:ea typeface="Songti SC" panose="02010600040101010101" pitchFamily="2" charset="-122"/>
              </a:rPr>
              <a:t>)</a:t>
            </a:r>
          </a:p>
          <a:p>
            <a:pPr marL="457200" lvl="1" indent="0">
              <a:buNone/>
            </a:pPr>
            <a:r>
              <a:rPr lang="zh-TW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（</a:t>
            </a:r>
            <a:r>
              <a:rPr lang="zh-TW" altLang="zh-TW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產品</a:t>
            </a:r>
            <a:r>
              <a:rPr lang="zh-TW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選擇使用</a:t>
            </a:r>
            <a:r>
              <a:rPr lang="zh-TW" altLang="zh-TW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循環袋箱有難度，所以沒有辦法大肆宣傳</a:t>
            </a:r>
            <a:r>
              <a:rPr lang="zh-TW" altLang="en-US" sz="2000" dirty="0">
                <a:latin typeface="Songti SC" panose="02010600040101010101" pitchFamily="2" charset="-122"/>
                <a:ea typeface="Songti SC" panose="02010600040101010101" pitchFamily="2" charset="-122"/>
              </a:rPr>
              <a:t>）</a:t>
            </a:r>
            <a:endParaRPr lang="en-US" altLang="zh-TW" sz="20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r>
              <a:rPr lang="zh-TW" altLang="zh-TW" sz="2000" dirty="0"/>
              <a:t>規定沒有辦法直接對管制對象要求，然後民眾就願意去配合辦理</a:t>
            </a:r>
            <a:br>
              <a:rPr lang="en-US" altLang="zh-TW" sz="2000" dirty="0"/>
            </a:br>
            <a:r>
              <a:rPr lang="zh-TW" altLang="en-US" sz="2000" dirty="0"/>
              <a:t>（透過一些示範，出現一定的成效，然後讓社會氛圍改變 ）</a:t>
            </a:r>
            <a:endParaRPr lang="zh-TW" altLang="zh-TW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4497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a877684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a8776847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zh-CN" altLang="en-US" sz="1200" b="1" u="sng" dirty="0"/>
              <a:t>改變</a:t>
            </a:r>
            <a:endParaRPr lang="en-US" altLang="zh-TW" sz="1200" b="1" u="sng" dirty="0"/>
          </a:p>
          <a:p>
            <a:r>
              <a:rPr lang="zh-TW" altLang="en-US" sz="1100" dirty="0"/>
              <a:t>是否能自由選擇使用循環包裝</a:t>
            </a:r>
            <a:endParaRPr lang="en-US" altLang="zh-TW" sz="1100" dirty="0"/>
          </a:p>
          <a:p>
            <a:endParaRPr lang="en-US" altLang="zh-TW" sz="1100" dirty="0"/>
          </a:p>
          <a:p>
            <a:r>
              <a:rPr lang="zh-TW" altLang="en-US" sz="1100" dirty="0">
                <a:latin typeface="Songti SC" panose="02010600040101010101" pitchFamily="2" charset="-122"/>
                <a:ea typeface="Songti SC" panose="02010600040101010101" pitchFamily="2" charset="-122"/>
              </a:rPr>
              <a:t>補助回收比例提高</a:t>
            </a:r>
            <a:endParaRPr lang="zh-TW" altLang="zh-TW" sz="2200" dirty="0">
              <a:latin typeface="Songti SC" panose="02010600040101010101" pitchFamily="2" charset="-122"/>
              <a:ea typeface="Songti SC" panose="02010600040101010101" pitchFamily="2" charset="-122"/>
            </a:endParaRPr>
          </a:p>
          <a:p>
            <a:br>
              <a:rPr lang="en-US" altLang="zh-TW" sz="1100" dirty="0">
                <a:cs typeface="Times New Roman" panose="02020603050405020304" pitchFamily="18" charset="0"/>
              </a:rPr>
            </a:br>
            <a:r>
              <a:rPr lang="zh-TW" altLang="en-US" sz="1100" dirty="0">
                <a:cs typeface="Times New Roman" panose="02020603050405020304" pitchFamily="18" charset="0"/>
              </a:rPr>
              <a:t>（</a:t>
            </a:r>
            <a:r>
              <a:rPr lang="zh-TW" altLang="en-US" sz="1100" dirty="0"/>
              <a:t>假設有</a:t>
            </a:r>
            <a:r>
              <a:rPr lang="en-US" altLang="zh-TW" sz="1100" dirty="0"/>
              <a:t>100</a:t>
            </a:r>
            <a:r>
              <a:rPr lang="zh-TW" altLang="en-US" sz="1100" dirty="0"/>
              <a:t>萬，</a:t>
            </a:r>
            <a:r>
              <a:rPr lang="en-US" altLang="zh-TW" sz="1100" dirty="0"/>
              <a:t>60</a:t>
            </a:r>
            <a:r>
              <a:rPr lang="zh-TW" altLang="en-US" sz="1100" dirty="0"/>
              <a:t>萬拿去做出貨，</a:t>
            </a:r>
            <a:r>
              <a:rPr lang="en-US" altLang="zh-TW" sz="1100" dirty="0"/>
              <a:t>40</a:t>
            </a:r>
            <a:r>
              <a:rPr lang="zh-TW" altLang="en-US" sz="1100" dirty="0"/>
              <a:t>萬拿去做回收）</a:t>
            </a:r>
            <a:endParaRPr lang="en-US" altLang="zh-TW" sz="1100" dirty="0"/>
          </a:p>
          <a:p>
            <a:endParaRPr lang="zh-TW" altLang="en-US" dirty="0">
              <a:effectLst/>
            </a:endParaRP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已加入網購包裝減量聯盟及取得網購包裝減量標章。 </a:t>
            </a:r>
            <a:endParaRPr lang="zh-TW" altLang="en-US" dirty="0">
              <a:effectLst/>
            </a:endParaRP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於網購平台網站「首頁」明顯處宣傳循環袋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箱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，並露出本署抽獎活動的訊息，以利鼓勵消 費者回收，擴大推動效益。 </a:t>
            </a:r>
            <a:endParaRPr lang="zh-TW" altLang="en-US" dirty="0">
              <a:effectLst/>
            </a:endParaRP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配合本署推動期程，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110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年推動日起至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年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月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15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日 期間皆提供循環袋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箱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服務 </a:t>
            </a:r>
            <a:endParaRPr lang="zh-TW" altLang="en-US" dirty="0">
              <a:effectLst/>
            </a:endParaRPr>
          </a:p>
          <a:p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循環袋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箱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zh-TW" alt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不得以贈品形式提供給消費者。 </a:t>
            </a:r>
            <a:endParaRPr lang="zh-TW" altLang="en-US" dirty="0">
              <a:effectLst/>
            </a:endParaRPr>
          </a:p>
          <a:p>
            <a:endParaRPr kumimoji="1" lang="zh-TW" altLang="en-US" sz="11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en-US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6490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a877684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a8776847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zh-TW" sz="2400" dirty="0"/>
              <a:t>台灣的</a:t>
            </a:r>
            <a:r>
              <a:rPr lang="en-US" altLang="zh-TW" sz="2400" dirty="0"/>
              <a:t>GDP</a:t>
            </a:r>
            <a:r>
              <a:rPr lang="zh-TW" altLang="zh-TW" sz="2400" dirty="0"/>
              <a:t>比歐洲低</a:t>
            </a:r>
            <a:r>
              <a:rPr lang="zh-TW" altLang="en-US" sz="2400" dirty="0"/>
              <a:t>，更具挑戰，</a:t>
            </a:r>
            <a:r>
              <a:rPr lang="zh-TW" altLang="zh-TW" sz="2400" dirty="0"/>
              <a:t>同樣是十塊錢的成本底下，在民眾的使用上負擔是不一樣的</a:t>
            </a:r>
            <a:r>
              <a:rPr lang="zh-TW" altLang="zh-TW" sz="2400" dirty="0">
                <a:effectLst/>
              </a:rPr>
              <a:t> </a:t>
            </a:r>
            <a:endParaRPr lang="en-US" altLang="zh-TW" sz="2400" dirty="0">
              <a:effectLst/>
            </a:endParaRPr>
          </a:p>
          <a:p>
            <a:r>
              <a:rPr lang="zh-TW" altLang="zh-TW" sz="2400" dirty="0"/>
              <a:t>會有越來越多這種第三方租賃的平台出現</a:t>
            </a:r>
            <a:r>
              <a:rPr lang="zh-TW" altLang="zh-TW" sz="2400" dirty="0">
                <a:effectLst/>
              </a:rPr>
              <a:t> </a:t>
            </a:r>
            <a:endParaRPr lang="en-US" altLang="zh-TW" sz="2400" dirty="0">
              <a:effectLst/>
            </a:endParaRPr>
          </a:p>
          <a:p>
            <a:r>
              <a:rPr lang="zh-TW" altLang="zh-TW" sz="2400" dirty="0"/>
              <a:t>任何的循環模式都不是政府建立的</a:t>
            </a:r>
            <a:endParaRPr lang="en-US" altLang="zh-TW" sz="2400" dirty="0"/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kumimoji="1" lang="zh-TW" altLang="en-US" sz="2400" dirty="0"/>
              <a:t>循環袋箱的回收便利性、回收的站點 </a:t>
            </a:r>
            <a:r>
              <a:rPr lang="zh-TW" altLang="zh-TW" sz="2400" dirty="0">
                <a:effectLst/>
              </a:rPr>
              <a:t> </a:t>
            </a:r>
            <a:endParaRPr lang="en-US" altLang="zh-TW" sz="2400" dirty="0">
              <a:effectLst/>
            </a:endParaRPr>
          </a:p>
          <a:p>
            <a:r>
              <a:rPr kumimoji="1" lang="zh-TW" altLang="en-US" sz="2400" dirty="0"/>
              <a:t>循環箱袋的規格</a:t>
            </a:r>
            <a:endParaRPr kumimoji="1" lang="en-US" altLang="zh-TW" sz="2400" dirty="0"/>
          </a:p>
          <a:p>
            <a:r>
              <a:rPr kumimoji="1" lang="zh-TW" altLang="zh-TW" sz="2400" dirty="0"/>
              <a:t>要考量國情，還有在地化</a:t>
            </a:r>
            <a:endParaRPr kumimoji="1" lang="en-US" altLang="zh-TW" sz="2400" dirty="0"/>
          </a:p>
          <a:p>
            <a:endParaRPr kumimoji="1" lang="en-US" altLang="zh-TW" sz="2400" dirty="0"/>
          </a:p>
          <a:p>
            <a:r>
              <a:rPr kumimoji="1" lang="zh-CN" altLang="en-US" sz="2400" b="1" dirty="0"/>
              <a:t>逆物流</a:t>
            </a:r>
            <a:r>
              <a:rPr lang="zh-TW" altLang="zh-TW" sz="2400" b="1" dirty="0"/>
              <a:t>的成本是比正物流高三倍</a:t>
            </a:r>
            <a:r>
              <a:rPr lang="zh-TW" altLang="zh-TW" sz="2400" b="1" dirty="0">
                <a:effectLst/>
              </a:rPr>
              <a:t> </a:t>
            </a:r>
            <a:endParaRPr lang="en-US" altLang="zh-TW" sz="2400" b="1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lvl="1"/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箱子原本有裝產品，產品一定比較重，所以出去的時候，假設產品出貨的箱子一車可以裝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公斤，可是要回來的時候，單純是為了紙箱而回來的時候，即便箱子可以折起、收起來，可是這些箱子把它全部塞起來，塞到整車會可以到</a:t>
            </a:r>
            <a:r>
              <a:rPr lang="en-US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公斤嗎？</a:t>
            </a:r>
          </a:p>
          <a:p>
            <a:pPr lvl="1"/>
            <a:r>
              <a:rPr lang="zh-TW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假設我今天箱體只佔產品</a:t>
            </a:r>
            <a:r>
              <a:rPr lang="en-US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10%</a:t>
            </a:r>
            <a:r>
              <a:rPr lang="zh-TW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德重量的話，換句話說一車可出貨</a:t>
            </a:r>
            <a:r>
              <a:rPr lang="en-US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zh-TW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公斤的產品，回來可能只有</a:t>
            </a:r>
            <a:r>
              <a:rPr lang="en-US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</a:t>
            </a:r>
            <a:r>
              <a:rPr lang="zh-TW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公斤的重量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。</a:t>
            </a:r>
          </a:p>
          <a:p>
            <a:pPr lvl="1"/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對於這個物流業者的話，</a:t>
            </a:r>
            <a:r>
              <a:rPr lang="zh-TW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這個成本，同樣花一樣油錢，卻只能載十分之一重量的東西回來，這樣當然是成本的增加</a:t>
            </a:r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。</a:t>
            </a:r>
          </a:p>
          <a:p>
            <a:pPr lvl="1"/>
            <a:r>
              <a:rPr lang="zh-TW" altLang="zh-TW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然後再加上可能不是只有一個回收點，逆物流可能甚至不只是正物流的三倍。物流業者有一個協會聯盟，裡面的專家說差不多是三倍。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5999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/>
              <a:t>4 strategies</a:t>
            </a:r>
          </a:p>
          <a:p>
            <a:r>
              <a:rPr lang="zh-TW" altLang="zh-TW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『綠色交易與產業共生加速「循環產業化」推廣全國，實現資源的永續效益』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35020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a877684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a8776847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6108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2c6eb5e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2c6eb5e3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8364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46176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</a:pPr>
            <a:endParaRPr kumimoji="1" lang="zh-TW" altLang="en-US" sz="2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120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</a:pPr>
            <a:endParaRPr kumimoji="1" lang="zh-TW" altLang="en-US" sz="2600" dirty="0">
              <a:latin typeface="Songti SC" panose="02010600040101010101" pitchFamily="2" charset="-122"/>
              <a:ea typeface="Songti SC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5901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2c6eb5e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2c6eb5e3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424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13550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0587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6962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2f19dd44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b2f19dd44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cbdfe0b235_0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cbdfe0b235_0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Consumer behavior changes, people choose to shop online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2019, the revenue of E-commerce industry reached 240 billion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Generated 100 million packaging boxes and 34 thousand tons of packing paper.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These then turned into oversized package waste that continuously harming the environment.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deal with it, Taiwanese government launched out reduction guidelines in 2019.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0657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2c6eb5e3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2c6eb5e32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03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b2c6eb5e32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b2c6eb5e32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 are three kinds of stakeholders in the alliance (e-commerce, packaging, and logistic.)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purpose of this alliance is to include e-commerce platforms who are under guidelines control, and also packaging technology, and logistic.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include all of the stakeholders so that they can exchange their perspectives in the meeting.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zh-TW" dirty="0"/>
              <a:t>有成立一個網購包裝減量聯盟，其中包含網購平台業者、物流業者、包材業者，有這樣的聯盟是希望說在一個政策的推動裡面，除了有受管制的對象以外，還有技術的部分物流的部分。技術要可行，政策要可以落實，所以我們這個聯盟成員才會是這樣子，可以一次把他們全部找來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7680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cbdfe0b235_0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cbdfe0b235_0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1444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cbdfe0b235_0_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cbdfe0b235_0_7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 are three aspects in this reduction guideline.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First is to reduce the usage of packaging materials.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Second is to replace the packaging materials with the eco-friendly ones.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the third is to encourage the e-commerce platforms to use reusable packaging instead of the one-time only disposable ones.</a:t>
            </a:r>
          </a:p>
        </p:txBody>
      </p:sp>
    </p:spTree>
    <p:extLst>
      <p:ext uri="{BB962C8B-B14F-4D97-AF65-F5344CB8AC3E}">
        <p14:creationId xmlns:p14="http://schemas.microsoft.com/office/powerpoint/2010/main" val="245381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a877684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a8776847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zh-TW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4454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a877684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a8776847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1" lang="en-US" altLang="zh-TW" dirty="0">
                <a:solidFill>
                  <a:schemeClr val="bg1"/>
                </a:solidFill>
              </a:rPr>
              <a:t>There are three improvements: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1" lang="en-US" altLang="zh-TW" dirty="0">
                <a:solidFill>
                  <a:schemeClr val="bg1"/>
                </a:solidFill>
              </a:rPr>
              <a:t>The E-commerce platforms have to let consumers decide on their own. Consumer can choose to use a reusable packaging or not.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1" lang="en-US" altLang="zh-TW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kumimoji="1"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33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"/>
          <p:cNvSpPr/>
          <p:nvPr/>
        </p:nvSpPr>
        <p:spPr>
          <a:xfrm>
            <a:off x="840200" y="850375"/>
            <a:ext cx="7641300" cy="3149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57400" y="1337775"/>
            <a:ext cx="5029200" cy="182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52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828800" y="3191721"/>
            <a:ext cx="54864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CUSTOM_9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/>
          <p:nvPr/>
        </p:nvSpPr>
        <p:spPr>
          <a:xfrm>
            <a:off x="713400" y="539500"/>
            <a:ext cx="7717500" cy="403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subTitle" idx="1"/>
          </p:nvPr>
        </p:nvSpPr>
        <p:spPr>
          <a:xfrm>
            <a:off x="1087450" y="4163620"/>
            <a:ext cx="1828800" cy="515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subTitle" idx="2"/>
          </p:nvPr>
        </p:nvSpPr>
        <p:spPr>
          <a:xfrm>
            <a:off x="717100" y="3626307"/>
            <a:ext cx="2569500" cy="394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ubTitle" idx="3"/>
          </p:nvPr>
        </p:nvSpPr>
        <p:spPr>
          <a:xfrm>
            <a:off x="3643525" y="4163620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subTitle" idx="4"/>
          </p:nvPr>
        </p:nvSpPr>
        <p:spPr>
          <a:xfrm>
            <a:off x="3286600" y="3626307"/>
            <a:ext cx="2569500" cy="393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ubTitle" idx="5"/>
          </p:nvPr>
        </p:nvSpPr>
        <p:spPr>
          <a:xfrm>
            <a:off x="6199600" y="4163620"/>
            <a:ext cx="1828800" cy="51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6"/>
          </p:nvPr>
        </p:nvSpPr>
        <p:spPr>
          <a:xfrm>
            <a:off x="5829250" y="3630168"/>
            <a:ext cx="2569500" cy="393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713225" y="2682450"/>
            <a:ext cx="5537700" cy="13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388100" y="1104900"/>
            <a:ext cx="6367800" cy="262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>
            <a:off x="713225" y="3520440"/>
            <a:ext cx="1828800" cy="77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2"/>
          </p:nvPr>
        </p:nvSpPr>
        <p:spPr>
          <a:xfrm>
            <a:off x="713225" y="2738400"/>
            <a:ext cx="1828800" cy="629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3" hasCustomPrompt="1"/>
          </p:nvPr>
        </p:nvSpPr>
        <p:spPr>
          <a:xfrm>
            <a:off x="713232" y="2007850"/>
            <a:ext cx="576000" cy="572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4"/>
          </p:nvPr>
        </p:nvSpPr>
        <p:spPr>
          <a:xfrm>
            <a:off x="2674613" y="3520440"/>
            <a:ext cx="1828800" cy="77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5"/>
          </p:nvPr>
        </p:nvSpPr>
        <p:spPr>
          <a:xfrm>
            <a:off x="2674613" y="2738400"/>
            <a:ext cx="1828800" cy="629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6" hasCustomPrompt="1"/>
          </p:nvPr>
        </p:nvSpPr>
        <p:spPr>
          <a:xfrm>
            <a:off x="2679192" y="2007850"/>
            <a:ext cx="576000" cy="572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7"/>
          </p:nvPr>
        </p:nvSpPr>
        <p:spPr>
          <a:xfrm>
            <a:off x="4636008" y="3520440"/>
            <a:ext cx="1828800" cy="77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8"/>
          </p:nvPr>
        </p:nvSpPr>
        <p:spPr>
          <a:xfrm>
            <a:off x="4636008" y="2738400"/>
            <a:ext cx="1429500" cy="629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9" hasCustomPrompt="1"/>
          </p:nvPr>
        </p:nvSpPr>
        <p:spPr>
          <a:xfrm>
            <a:off x="4636008" y="2011680"/>
            <a:ext cx="576000" cy="572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3"/>
          </p:nvPr>
        </p:nvSpPr>
        <p:spPr>
          <a:xfrm>
            <a:off x="6601968" y="3520440"/>
            <a:ext cx="1828800" cy="77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4"/>
          </p:nvPr>
        </p:nvSpPr>
        <p:spPr>
          <a:xfrm>
            <a:off x="6601968" y="2738400"/>
            <a:ext cx="1828800" cy="629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5" hasCustomPrompt="1"/>
          </p:nvPr>
        </p:nvSpPr>
        <p:spPr>
          <a:xfrm>
            <a:off x="6601968" y="2011680"/>
            <a:ext cx="576000" cy="572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772975" y="3569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1"/>
          </p:nvPr>
        </p:nvSpPr>
        <p:spPr>
          <a:xfrm>
            <a:off x="3772975" y="1253025"/>
            <a:ext cx="4188600" cy="240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Open Sans"/>
              <a:buNone/>
              <a:defRPr sz="2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713400" y="539500"/>
            <a:ext cx="7717500" cy="4032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713225" y="1618500"/>
            <a:ext cx="1983000" cy="190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1"/>
          </p:nvPr>
        </p:nvSpPr>
        <p:spPr>
          <a:xfrm>
            <a:off x="6271325" y="914400"/>
            <a:ext cx="1911000" cy="7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2"/>
          </p:nvPr>
        </p:nvSpPr>
        <p:spPr>
          <a:xfrm>
            <a:off x="6024425" y="539496"/>
            <a:ext cx="2157900" cy="2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3"/>
          </p:nvPr>
        </p:nvSpPr>
        <p:spPr>
          <a:xfrm>
            <a:off x="6274025" y="2451850"/>
            <a:ext cx="1908300" cy="7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4"/>
          </p:nvPr>
        </p:nvSpPr>
        <p:spPr>
          <a:xfrm>
            <a:off x="6024425" y="2076946"/>
            <a:ext cx="2157900" cy="2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5"/>
          </p:nvPr>
        </p:nvSpPr>
        <p:spPr>
          <a:xfrm>
            <a:off x="6271325" y="4141700"/>
            <a:ext cx="1911000" cy="7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6"/>
          </p:nvPr>
        </p:nvSpPr>
        <p:spPr>
          <a:xfrm>
            <a:off x="6024425" y="3766796"/>
            <a:ext cx="2157900" cy="2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3337500" y="1746500"/>
            <a:ext cx="2469000" cy="2853000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/>
          <p:nvPr/>
        </p:nvSpPr>
        <p:spPr>
          <a:xfrm>
            <a:off x="713225" y="1747050"/>
            <a:ext cx="2469000" cy="2853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5984575" y="1746504"/>
            <a:ext cx="2469000" cy="2853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713225" y="3272900"/>
            <a:ext cx="2469000" cy="92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713225" y="2952746"/>
            <a:ext cx="2469000" cy="2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1677900" y="448056"/>
            <a:ext cx="5788200" cy="57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3"/>
          </p:nvPr>
        </p:nvSpPr>
        <p:spPr>
          <a:xfrm>
            <a:off x="3348900" y="3272900"/>
            <a:ext cx="2469000" cy="92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4"/>
          </p:nvPr>
        </p:nvSpPr>
        <p:spPr>
          <a:xfrm>
            <a:off x="3348900" y="2952746"/>
            <a:ext cx="2469000" cy="2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5"/>
          </p:nvPr>
        </p:nvSpPr>
        <p:spPr>
          <a:xfrm>
            <a:off x="5984575" y="3272900"/>
            <a:ext cx="2469000" cy="92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6"/>
          </p:nvPr>
        </p:nvSpPr>
        <p:spPr>
          <a:xfrm>
            <a:off x="5984575" y="2952746"/>
            <a:ext cx="2469000" cy="255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aleway"/>
              <a:buNone/>
              <a:defRPr sz="2000" b="1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aleway"/>
              <a:buNone/>
              <a:defRPr sz="3600" b="1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7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>
            <a:spLocks noGrp="1"/>
          </p:cNvSpPr>
          <p:nvPr>
            <p:ph type="ctrTitle"/>
          </p:nvPr>
        </p:nvSpPr>
        <p:spPr>
          <a:xfrm>
            <a:off x="2019300" y="1355705"/>
            <a:ext cx="5105400" cy="1826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>
              <a:spcAft>
                <a:spcPts val="400"/>
              </a:spcAft>
            </a:pPr>
            <a:r>
              <a:rPr lang="en-US" altLang="zh-TW" sz="2800" dirty="0"/>
              <a:t>Current Situation of Reusable Packaging in Taiwan’s </a:t>
            </a:r>
            <a:br>
              <a:rPr lang="en-US" altLang="zh-TW" sz="2800" dirty="0"/>
            </a:br>
            <a:r>
              <a:rPr lang="en-US" altLang="zh-TW" sz="2800" dirty="0"/>
              <a:t>E-commerce Industry</a:t>
            </a:r>
            <a:endParaRPr sz="28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D111DF4-9165-564C-974D-84126B2F5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684780"/>
            <a:ext cx="5486400" cy="296400"/>
          </a:xfrm>
        </p:spPr>
        <p:txBody>
          <a:bodyPr/>
          <a:lstStyle/>
          <a:p>
            <a:r>
              <a:rPr lang="en-US" altLang="zh-TW" sz="1600" b="1" dirty="0">
                <a:latin typeface="Raleway"/>
                <a:sym typeface="Raleway"/>
              </a:rPr>
              <a:t>Amy </a:t>
            </a:r>
            <a:r>
              <a:rPr lang="en-US" altLang="zh-TW" sz="1600" b="1" dirty="0" err="1">
                <a:latin typeface="Raleway"/>
                <a:sym typeface="Raleway"/>
              </a:rPr>
              <a:t>Sun_December</a:t>
            </a:r>
            <a:r>
              <a:rPr lang="en-US" altLang="zh-TW" sz="1600" b="1" dirty="0">
                <a:latin typeface="Raleway"/>
                <a:sym typeface="Raleway"/>
              </a:rPr>
              <a:t> 28</a:t>
            </a:r>
            <a:endParaRPr lang="zh-TW" altLang="en-US" sz="1600" b="1" dirty="0">
              <a:latin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/>
          <p:nvPr/>
        </p:nvSpPr>
        <p:spPr>
          <a:xfrm>
            <a:off x="2154900" y="875636"/>
            <a:ext cx="6989100" cy="3984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0"/>
          <p:cNvSpPr/>
          <p:nvPr/>
        </p:nvSpPr>
        <p:spPr>
          <a:xfrm>
            <a:off x="1365650" y="1627725"/>
            <a:ext cx="1707300" cy="165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65;p65">
            <a:extLst>
              <a:ext uri="{FF2B5EF4-FFF2-40B4-BE49-F238E27FC236}">
                <a16:creationId xmlns:a16="http://schemas.microsoft.com/office/drawing/2014/main" id="{0D0D36E4-1CDB-924F-8AD4-262A65D7738A}"/>
              </a:ext>
            </a:extLst>
          </p:cNvPr>
          <p:cNvSpPr txBox="1">
            <a:spLocks/>
          </p:cNvSpPr>
          <p:nvPr/>
        </p:nvSpPr>
        <p:spPr>
          <a:xfrm>
            <a:off x="409576" y="166357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EPA Pilot Program (2021)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4525C9-5CFD-0F45-8A7E-BD0E2146C343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Reduction</a:t>
            </a:r>
            <a:b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Efforts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11" name="圖片 10" descr="/var/folders/v7/6zr6r_t16tg8z3hs8hmbt16r0000gn/T/com.microsoft.Word/Content.MSO/C99F5B5.tmp">
            <a:extLst>
              <a:ext uri="{FF2B5EF4-FFF2-40B4-BE49-F238E27FC236}">
                <a16:creationId xmlns:a16="http://schemas.microsoft.com/office/drawing/2014/main" id="{3A7AA4E0-0D67-E647-9EA3-0AE8E7A0EA6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" y="875636"/>
            <a:ext cx="3253840" cy="32538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圖說文字 6">
            <a:extLst>
              <a:ext uri="{FF2B5EF4-FFF2-40B4-BE49-F238E27FC236}">
                <a16:creationId xmlns:a16="http://schemas.microsoft.com/office/drawing/2014/main" id="{ECD06936-D4D9-6545-9463-927491A6AA3D}"/>
              </a:ext>
            </a:extLst>
          </p:cNvPr>
          <p:cNvSpPr/>
          <p:nvPr/>
        </p:nvSpPr>
        <p:spPr>
          <a:xfrm>
            <a:off x="55943" y="4266055"/>
            <a:ext cx="1854589" cy="350946"/>
          </a:xfrm>
          <a:prstGeom prst="wedgeRectCallout">
            <a:avLst>
              <a:gd name="adj1" fmla="val -38441"/>
              <a:gd name="adj2" fmla="val -110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sz="1200" dirty="0"/>
              <a:t>8 E-commerce platforms</a:t>
            </a:r>
          </a:p>
        </p:txBody>
      </p:sp>
      <p:sp>
        <p:nvSpPr>
          <p:cNvPr id="17" name="矩形圖說文字 16">
            <a:extLst>
              <a:ext uri="{FF2B5EF4-FFF2-40B4-BE49-F238E27FC236}">
                <a16:creationId xmlns:a16="http://schemas.microsoft.com/office/drawing/2014/main" id="{D46E57C4-1379-AD41-956A-2EFAA07F226D}"/>
              </a:ext>
            </a:extLst>
          </p:cNvPr>
          <p:cNvSpPr/>
          <p:nvPr/>
        </p:nvSpPr>
        <p:spPr>
          <a:xfrm>
            <a:off x="1583621" y="4677894"/>
            <a:ext cx="2216096" cy="435078"/>
          </a:xfrm>
          <a:prstGeom prst="wedgeRectCallout">
            <a:avLst>
              <a:gd name="adj1" fmla="val -444"/>
              <a:gd name="adj2" fmla="val -1606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sz="1200" dirty="0" err="1"/>
              <a:t>PackAge</a:t>
            </a:r>
            <a:r>
              <a:rPr lang="en" altLang="zh-TW" sz="1200" dirty="0"/>
              <a:t>+ &amp; </a:t>
            </a:r>
            <a:r>
              <a:rPr lang="en" altLang="zh-TW" sz="1200" dirty="0" err="1"/>
              <a:t>Chunghua</a:t>
            </a:r>
            <a:r>
              <a:rPr lang="en" altLang="zh-TW" sz="1200" dirty="0"/>
              <a:t> Post 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4E9670B4-9D2C-E04E-841E-EED227F88E0E}"/>
              </a:ext>
            </a:extLst>
          </p:cNvPr>
          <p:cNvSpPr/>
          <p:nvPr/>
        </p:nvSpPr>
        <p:spPr>
          <a:xfrm>
            <a:off x="3804195" y="1213735"/>
            <a:ext cx="1697316" cy="818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</a:rPr>
              <a:t>Consumer can decide on their own.</a:t>
            </a:r>
            <a:endParaRPr kumimoji="1"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圓角矩形 22">
            <a:extLst>
              <a:ext uri="{FF2B5EF4-FFF2-40B4-BE49-F238E27FC236}">
                <a16:creationId xmlns:a16="http://schemas.microsoft.com/office/drawing/2014/main" id="{D711EDF0-D42E-9A4C-9126-696B05D00735}"/>
              </a:ext>
            </a:extLst>
          </p:cNvPr>
          <p:cNvSpPr/>
          <p:nvPr/>
        </p:nvSpPr>
        <p:spPr>
          <a:xfrm>
            <a:off x="3799717" y="2422343"/>
            <a:ext cx="1697316" cy="818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</a:rPr>
              <a:t>Fulfill the various needs of commodities.</a:t>
            </a:r>
            <a:endParaRPr kumimoji="1"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24" name="圓角矩形 23">
            <a:extLst>
              <a:ext uri="{FF2B5EF4-FFF2-40B4-BE49-F238E27FC236}">
                <a16:creationId xmlns:a16="http://schemas.microsoft.com/office/drawing/2014/main" id="{C5F81E17-4256-8948-BB3F-514AD35C9B71}"/>
              </a:ext>
            </a:extLst>
          </p:cNvPr>
          <p:cNvSpPr/>
          <p:nvPr/>
        </p:nvSpPr>
        <p:spPr>
          <a:xfrm>
            <a:off x="3799717" y="3658888"/>
            <a:ext cx="1697316" cy="818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</a:rPr>
              <a:t>Increase the convenience of returning packaging. </a:t>
            </a:r>
            <a:endParaRPr kumimoji="1"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4206D0C-49F2-B04E-A931-FB5F1EA0ABBA}"/>
              </a:ext>
            </a:extLst>
          </p:cNvPr>
          <p:cNvSpPr txBox="1"/>
          <p:nvPr/>
        </p:nvSpPr>
        <p:spPr>
          <a:xfrm>
            <a:off x="5561548" y="1389414"/>
            <a:ext cx="352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200" dirty="0"/>
              <a:t>Apply a new system on E-commerce platforms.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200" dirty="0"/>
              <a:t>Adjustments on order processing procedures.</a:t>
            </a:r>
            <a:endParaRPr kumimoji="1" lang="zh-TW" altLang="en-US" sz="12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B8745261-4880-654F-A035-3B0928A724B9}"/>
              </a:ext>
            </a:extLst>
          </p:cNvPr>
          <p:cNvSpPr txBox="1"/>
          <p:nvPr/>
        </p:nvSpPr>
        <p:spPr>
          <a:xfrm>
            <a:off x="5582073" y="2436842"/>
            <a:ext cx="352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200" dirty="0"/>
              <a:t>Encourage platforms to develop multiple sizes of packaging bags.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200" dirty="0"/>
              <a:t>Design and develop reusable packaging boxes. </a:t>
            </a:r>
            <a:endParaRPr kumimoji="1" lang="zh-TW" altLang="en-US" sz="1200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DAB57C65-E02E-CD4D-9A0D-02A1B930ED4E}"/>
              </a:ext>
            </a:extLst>
          </p:cNvPr>
          <p:cNvSpPr txBox="1"/>
          <p:nvPr/>
        </p:nvSpPr>
        <p:spPr>
          <a:xfrm>
            <a:off x="5582072" y="3759717"/>
            <a:ext cx="3522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200" dirty="0"/>
              <a:t>Expand the cooperation of return points.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en-US" altLang="zh-TW" sz="1200" dirty="0"/>
              <a:t>To evaluate the feasibility of “using convenience stores as return points.”</a:t>
            </a:r>
            <a:endParaRPr kumimoji="1" lang="zh-TW" altLang="en-US" sz="1200" dirty="0"/>
          </a:p>
        </p:txBody>
      </p:sp>
      <p:sp>
        <p:nvSpPr>
          <p:cNvPr id="28" name="圓角矩形圖說文字 27">
            <a:extLst>
              <a:ext uri="{FF2B5EF4-FFF2-40B4-BE49-F238E27FC236}">
                <a16:creationId xmlns:a16="http://schemas.microsoft.com/office/drawing/2014/main" id="{3608A87F-C31C-A14A-B4BC-805AA18A36A9}"/>
              </a:ext>
            </a:extLst>
          </p:cNvPr>
          <p:cNvSpPr/>
          <p:nvPr/>
        </p:nvSpPr>
        <p:spPr>
          <a:xfrm>
            <a:off x="6340530" y="4587574"/>
            <a:ext cx="2307266" cy="463508"/>
          </a:xfrm>
          <a:prstGeom prst="wedgeRoundRectCallout">
            <a:avLst>
              <a:gd name="adj1" fmla="val -47009"/>
              <a:gd name="adj2" fmla="val 45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 dirty="0">
                <a:solidFill>
                  <a:schemeClr val="bg1"/>
                </a:solidFill>
              </a:rPr>
              <a:t>The program is ongoing.</a:t>
            </a:r>
          </a:p>
        </p:txBody>
      </p:sp>
    </p:spTree>
    <p:extLst>
      <p:ext uri="{BB962C8B-B14F-4D97-AF65-F5344CB8AC3E}">
        <p14:creationId xmlns:p14="http://schemas.microsoft.com/office/powerpoint/2010/main" val="301206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/>
          <p:nvPr/>
        </p:nvSpPr>
        <p:spPr>
          <a:xfrm>
            <a:off x="6601923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2" name="Google Shape;202;p37"/>
          <p:cNvSpPr/>
          <p:nvPr/>
        </p:nvSpPr>
        <p:spPr>
          <a:xfrm>
            <a:off x="46390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3" name="Google Shape;203;p37"/>
          <p:cNvSpPr/>
          <p:nvPr/>
        </p:nvSpPr>
        <p:spPr>
          <a:xfrm>
            <a:off x="26761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7"/>
          <p:cNvSpPr/>
          <p:nvPr/>
        </p:nvSpPr>
        <p:spPr>
          <a:xfrm>
            <a:off x="713225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1"/>
          </p:nvPr>
        </p:nvSpPr>
        <p:spPr>
          <a:xfrm>
            <a:off x="713225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Situation in Taiwan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07" name="Google Shape;207;p37"/>
          <p:cNvSpPr txBox="1">
            <a:spLocks noGrp="1"/>
          </p:cNvSpPr>
          <p:nvPr>
            <p:ph type="subTitle" idx="2"/>
          </p:nvPr>
        </p:nvSpPr>
        <p:spPr>
          <a:xfrm>
            <a:off x="713180" y="2810551"/>
            <a:ext cx="1828800" cy="337729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Introduction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08" name="Google Shape;208;p37"/>
          <p:cNvSpPr txBox="1">
            <a:spLocks noGrp="1"/>
          </p:cNvSpPr>
          <p:nvPr>
            <p:ph type="subTitle" idx="4"/>
          </p:nvPr>
        </p:nvSpPr>
        <p:spPr>
          <a:xfrm>
            <a:off x="2674613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Reduction alliance, label, guidelines, and  pilot program</a:t>
            </a:r>
            <a:endParaRPr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5"/>
          </p:nvPr>
        </p:nvSpPr>
        <p:spPr>
          <a:xfrm>
            <a:off x="2674613" y="2738400"/>
            <a:ext cx="1828800" cy="629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Reduction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Efforts</a:t>
            </a:r>
            <a:endParaRPr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0" name="Google Shape;210;p37"/>
          <p:cNvSpPr txBox="1">
            <a:spLocks noGrp="1"/>
          </p:cNvSpPr>
          <p:nvPr>
            <p:ph type="subTitle" idx="7"/>
          </p:nvPr>
        </p:nvSpPr>
        <p:spPr>
          <a:xfrm>
            <a:off x="463600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</a:rPr>
              <a:t>EPA, MOEA, </a:t>
            </a:r>
            <a:r>
              <a:rPr lang="en-US" sz="1200" b="1" dirty="0" err="1">
                <a:solidFill>
                  <a:schemeClr val="tx1"/>
                </a:solidFill>
              </a:rPr>
              <a:t>PackAge</a:t>
            </a:r>
            <a:r>
              <a:rPr lang="en-US" sz="1200" b="1" dirty="0">
                <a:solidFill>
                  <a:schemeClr val="tx1"/>
                </a:solidFill>
              </a:rPr>
              <a:t>+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</a:rPr>
              <a:t>interview results and perspectives</a:t>
            </a:r>
            <a:endParaRPr sz="1200" b="1" dirty="0">
              <a:solidFill>
                <a:schemeClr val="tx1"/>
              </a:solidFill>
            </a:endParaRPr>
          </a:p>
        </p:txBody>
      </p:sp>
      <p:sp>
        <p:nvSpPr>
          <p:cNvPr id="211" name="Google Shape;211;p37"/>
          <p:cNvSpPr txBox="1">
            <a:spLocks noGrp="1"/>
          </p:cNvSpPr>
          <p:nvPr>
            <p:ph type="subTitle" idx="8"/>
          </p:nvPr>
        </p:nvSpPr>
        <p:spPr>
          <a:xfrm>
            <a:off x="4635963" y="2810551"/>
            <a:ext cx="14295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Interview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2" name="Google Shape;212;p37"/>
          <p:cNvSpPr txBox="1">
            <a:spLocks noGrp="1"/>
          </p:cNvSpPr>
          <p:nvPr>
            <p:ph type="subTitle" idx="13"/>
          </p:nvPr>
        </p:nvSpPr>
        <p:spPr>
          <a:xfrm>
            <a:off x="660196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EU vs. Taiwan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>
                <a:solidFill>
                  <a:schemeClr val="accent2"/>
                </a:solidFill>
              </a:rPr>
              <a:t>RePack</a:t>
            </a:r>
            <a:r>
              <a:rPr lang="en-US" sz="1200" dirty="0">
                <a:solidFill>
                  <a:schemeClr val="accent2"/>
                </a:solidFill>
              </a:rPr>
              <a:t> vs. </a:t>
            </a:r>
            <a:r>
              <a:rPr lang="en-US" sz="1200" dirty="0" err="1">
                <a:solidFill>
                  <a:schemeClr val="accent2"/>
                </a:solidFill>
              </a:rPr>
              <a:t>PackAge</a:t>
            </a:r>
            <a:r>
              <a:rPr lang="en-US" sz="1200" dirty="0">
                <a:solidFill>
                  <a:schemeClr val="accent2"/>
                </a:solidFill>
              </a:rPr>
              <a:t>+</a:t>
            </a:r>
            <a:endParaRPr sz="1200"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subTitle" idx="14"/>
          </p:nvPr>
        </p:nvSpPr>
        <p:spPr>
          <a:xfrm>
            <a:off x="6601923" y="2810551"/>
            <a:ext cx="18288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Comparison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3"/>
          </p:nvPr>
        </p:nvSpPr>
        <p:spPr>
          <a:xfrm>
            <a:off x="713232" y="200785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title" idx="6"/>
          </p:nvPr>
        </p:nvSpPr>
        <p:spPr>
          <a:xfrm>
            <a:off x="2679192" y="2007850"/>
            <a:ext cx="576000" cy="5727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9"/>
          </p:nvPr>
        </p:nvSpPr>
        <p:spPr>
          <a:xfrm>
            <a:off x="4636008" y="2011680"/>
            <a:ext cx="576000" cy="5727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7" name="Google Shape;217;p37"/>
          <p:cNvSpPr txBox="1">
            <a:spLocks noGrp="1"/>
          </p:cNvSpPr>
          <p:nvPr>
            <p:ph type="title" idx="15"/>
          </p:nvPr>
        </p:nvSpPr>
        <p:spPr>
          <a:xfrm>
            <a:off x="6601968" y="201168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</a:rPr>
              <a:t>04</a:t>
            </a:r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733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/>
          <p:nvPr/>
        </p:nvSpPr>
        <p:spPr>
          <a:xfrm>
            <a:off x="3986281" y="2471345"/>
            <a:ext cx="767100" cy="767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5" name="Google Shape;255;p42"/>
          <p:cNvSpPr/>
          <p:nvPr/>
        </p:nvSpPr>
        <p:spPr>
          <a:xfrm>
            <a:off x="5075427" y="2475670"/>
            <a:ext cx="444309" cy="758450"/>
          </a:xfrm>
          <a:custGeom>
            <a:avLst/>
            <a:gdLst/>
            <a:ahLst/>
            <a:cxnLst/>
            <a:rect l="l" t="t" r="r" b="b"/>
            <a:pathLst>
              <a:path w="1407" h="2402" extrusionOk="0">
                <a:moveTo>
                  <a:pt x="108" y="0"/>
                </a:moveTo>
                <a:lnTo>
                  <a:pt x="94" y="7"/>
                </a:lnTo>
                <a:lnTo>
                  <a:pt x="1111" y="1154"/>
                </a:lnTo>
                <a:lnTo>
                  <a:pt x="0" y="2402"/>
                </a:lnTo>
                <a:lnTo>
                  <a:pt x="296" y="2402"/>
                </a:lnTo>
                <a:lnTo>
                  <a:pt x="1407" y="1154"/>
                </a:lnTo>
                <a:lnTo>
                  <a:pt x="390" y="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42"/>
          <p:cNvSpPr/>
          <p:nvPr/>
        </p:nvSpPr>
        <p:spPr>
          <a:xfrm>
            <a:off x="-152400" y="539500"/>
            <a:ext cx="3370800" cy="403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title"/>
          </p:nvPr>
        </p:nvSpPr>
        <p:spPr>
          <a:xfrm>
            <a:off x="0" y="1618500"/>
            <a:ext cx="2869675" cy="190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Interviewees</a:t>
            </a:r>
            <a:endParaRPr dirty="0"/>
          </a:p>
        </p:txBody>
      </p:sp>
      <p:sp>
        <p:nvSpPr>
          <p:cNvPr id="259" name="Google Shape;259;p42"/>
          <p:cNvSpPr txBox="1">
            <a:spLocks noGrp="1"/>
          </p:cNvSpPr>
          <p:nvPr>
            <p:ph type="subTitle" idx="1"/>
          </p:nvPr>
        </p:nvSpPr>
        <p:spPr>
          <a:xfrm>
            <a:off x="5932965" y="1276006"/>
            <a:ext cx="2913321" cy="7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/>
            <a:r>
              <a:rPr lang="en" altLang="zh-TW" dirty="0">
                <a:solidFill>
                  <a:schemeClr val="dk2"/>
                </a:solidFill>
              </a:rPr>
              <a:t>Recycling Fund</a:t>
            </a:r>
          </a:p>
          <a:p>
            <a:pPr lvl="0" algn="l"/>
            <a:r>
              <a:rPr lang="en" altLang="zh-TW" dirty="0">
                <a:solidFill>
                  <a:schemeClr val="dk2"/>
                </a:solidFill>
              </a:rPr>
              <a:t>Management Board</a:t>
            </a:r>
          </a:p>
          <a:p>
            <a:pPr algn="l"/>
            <a:r>
              <a:rPr lang="zh-TW" altLang="en-US" dirty="0">
                <a:solidFill>
                  <a:schemeClr val="dk2"/>
                </a:solidFill>
              </a:rPr>
              <a:t>環保署 資源回收管理基金管理委員會</a:t>
            </a:r>
          </a:p>
          <a:p>
            <a:pPr lvl="0" algn="l"/>
            <a:endParaRPr dirty="0">
              <a:solidFill>
                <a:schemeClr val="dk2"/>
              </a:solidFill>
            </a:endParaRPr>
          </a:p>
        </p:txBody>
      </p:sp>
      <p:sp>
        <p:nvSpPr>
          <p:cNvPr id="260" name="Google Shape;260;p42"/>
          <p:cNvSpPr txBox="1">
            <a:spLocks noGrp="1"/>
          </p:cNvSpPr>
          <p:nvPr>
            <p:ph type="subTitle" idx="2"/>
          </p:nvPr>
        </p:nvSpPr>
        <p:spPr>
          <a:xfrm>
            <a:off x="5932966" y="727105"/>
            <a:ext cx="3051546" cy="47225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EPA</a:t>
            </a:r>
            <a:endParaRPr lang="en" sz="2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dirty="0"/>
              <a:t>(Environmental Protection Administration)</a:t>
            </a:r>
            <a:endParaRPr sz="1200" dirty="0"/>
          </a:p>
        </p:txBody>
      </p:sp>
      <p:sp>
        <p:nvSpPr>
          <p:cNvPr id="261" name="Google Shape;261;p42"/>
          <p:cNvSpPr txBox="1">
            <a:spLocks noGrp="1"/>
          </p:cNvSpPr>
          <p:nvPr>
            <p:ph type="subTitle" idx="3"/>
          </p:nvPr>
        </p:nvSpPr>
        <p:spPr>
          <a:xfrm>
            <a:off x="5932965" y="2850570"/>
            <a:ext cx="2913321" cy="7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/>
            <a:r>
              <a:rPr lang="en" altLang="zh-TW" dirty="0"/>
              <a:t>Bureau of Industry </a:t>
            </a:r>
          </a:p>
          <a:p>
            <a:pPr lvl="0" algn="l"/>
            <a:r>
              <a:rPr lang="en" altLang="zh-TW" dirty="0"/>
              <a:t>Sustainable Development Division</a:t>
            </a:r>
          </a:p>
          <a:p>
            <a:pPr algn="l"/>
            <a:r>
              <a:rPr lang="zh-TW" altLang="en-US" dirty="0">
                <a:sym typeface="Arial"/>
              </a:rPr>
              <a:t>經濟部工業局永續發展組</a:t>
            </a:r>
          </a:p>
          <a:p>
            <a:pPr lvl="0" algn="l"/>
            <a:endParaRPr dirty="0"/>
          </a:p>
        </p:txBody>
      </p:sp>
      <p:sp>
        <p:nvSpPr>
          <p:cNvPr id="262" name="Google Shape;262;p42"/>
          <p:cNvSpPr txBox="1">
            <a:spLocks noGrp="1"/>
          </p:cNvSpPr>
          <p:nvPr>
            <p:ph type="subTitle" idx="4"/>
          </p:nvPr>
        </p:nvSpPr>
        <p:spPr>
          <a:xfrm>
            <a:off x="5932966" y="2333332"/>
            <a:ext cx="2157900" cy="47901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zh-TW" sz="1200" dirty="0"/>
              <a:t>(Ministry of Economic Affairs)</a:t>
            </a:r>
            <a:endParaRPr sz="1200" dirty="0"/>
          </a:p>
        </p:txBody>
      </p:sp>
      <p:sp>
        <p:nvSpPr>
          <p:cNvPr id="263" name="Google Shape;263;p42"/>
          <p:cNvSpPr txBox="1">
            <a:spLocks noGrp="1"/>
          </p:cNvSpPr>
          <p:nvPr>
            <p:ph type="subTitle" idx="5"/>
          </p:nvPr>
        </p:nvSpPr>
        <p:spPr>
          <a:xfrm>
            <a:off x="5932966" y="4291751"/>
            <a:ext cx="1911000" cy="76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 algn="l"/>
            <a:r>
              <a:rPr lang="en" altLang="zh-TW" dirty="0">
                <a:sym typeface="Arial"/>
              </a:rPr>
              <a:t>Business Development Senior Manager</a:t>
            </a:r>
          </a:p>
          <a:p>
            <a:pPr algn="l"/>
            <a:r>
              <a:rPr lang="zh-TW" altLang="en-US" dirty="0">
                <a:sym typeface="Arial"/>
              </a:rPr>
              <a:t>商業開發資深經理</a:t>
            </a:r>
          </a:p>
        </p:txBody>
      </p:sp>
      <p:sp>
        <p:nvSpPr>
          <p:cNvPr id="264" name="Google Shape;264;p42"/>
          <p:cNvSpPr txBox="1">
            <a:spLocks noGrp="1"/>
          </p:cNvSpPr>
          <p:nvPr>
            <p:ph type="subTitle" idx="6"/>
          </p:nvPr>
        </p:nvSpPr>
        <p:spPr>
          <a:xfrm>
            <a:off x="5932966" y="3783295"/>
            <a:ext cx="2157900" cy="41669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PackAge</a:t>
            </a:r>
            <a:r>
              <a:rPr lang="en" dirty="0"/>
              <a:t>+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altLang="zh-TW" sz="1200" dirty="0"/>
              <a:t>(a packaging company)</a:t>
            </a:r>
            <a:endParaRPr sz="1200" dirty="0"/>
          </a:p>
        </p:txBody>
      </p:sp>
      <p:sp>
        <p:nvSpPr>
          <p:cNvPr id="267" name="Google Shape;267;p42"/>
          <p:cNvSpPr/>
          <p:nvPr/>
        </p:nvSpPr>
        <p:spPr>
          <a:xfrm>
            <a:off x="3986281" y="1028598"/>
            <a:ext cx="767100" cy="767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42"/>
          <p:cNvSpPr/>
          <p:nvPr/>
        </p:nvSpPr>
        <p:spPr>
          <a:xfrm>
            <a:off x="5075427" y="1032923"/>
            <a:ext cx="444309" cy="758450"/>
          </a:xfrm>
          <a:custGeom>
            <a:avLst/>
            <a:gdLst/>
            <a:ahLst/>
            <a:cxnLst/>
            <a:rect l="l" t="t" r="r" b="b"/>
            <a:pathLst>
              <a:path w="1407" h="2402" extrusionOk="0">
                <a:moveTo>
                  <a:pt x="108" y="0"/>
                </a:moveTo>
                <a:lnTo>
                  <a:pt x="94" y="7"/>
                </a:lnTo>
                <a:lnTo>
                  <a:pt x="1111" y="1154"/>
                </a:lnTo>
                <a:lnTo>
                  <a:pt x="0" y="2402"/>
                </a:lnTo>
                <a:lnTo>
                  <a:pt x="296" y="2402"/>
                </a:lnTo>
                <a:lnTo>
                  <a:pt x="1407" y="1154"/>
                </a:lnTo>
                <a:lnTo>
                  <a:pt x="390" y="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42"/>
          <p:cNvSpPr/>
          <p:nvPr/>
        </p:nvSpPr>
        <p:spPr>
          <a:xfrm>
            <a:off x="4029514" y="3982995"/>
            <a:ext cx="767100" cy="7671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42"/>
          <p:cNvSpPr/>
          <p:nvPr/>
        </p:nvSpPr>
        <p:spPr>
          <a:xfrm>
            <a:off x="5118660" y="3991645"/>
            <a:ext cx="444309" cy="758450"/>
          </a:xfrm>
          <a:custGeom>
            <a:avLst/>
            <a:gdLst/>
            <a:ahLst/>
            <a:cxnLst/>
            <a:rect l="l" t="t" r="r" b="b"/>
            <a:pathLst>
              <a:path w="1407" h="2402" extrusionOk="0">
                <a:moveTo>
                  <a:pt x="108" y="0"/>
                </a:moveTo>
                <a:lnTo>
                  <a:pt x="94" y="7"/>
                </a:lnTo>
                <a:lnTo>
                  <a:pt x="1111" y="1154"/>
                </a:lnTo>
                <a:lnTo>
                  <a:pt x="0" y="2402"/>
                </a:lnTo>
                <a:lnTo>
                  <a:pt x="296" y="2402"/>
                </a:lnTo>
                <a:lnTo>
                  <a:pt x="1407" y="1154"/>
                </a:lnTo>
                <a:lnTo>
                  <a:pt x="390" y="0"/>
                </a:lnTo>
                <a:close/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363AB96-C93E-A648-AFB8-08983A6D4564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C65E98A-CA1E-1443-A926-FBC21AA1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2" y="1122664"/>
            <a:ext cx="591810" cy="59181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DFF4149-F9E8-F54E-9252-0267AEA3C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885" y="2589233"/>
            <a:ext cx="728045" cy="54083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B5D551F-F162-0E40-ACA8-FCCAF0838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215" y="3914091"/>
            <a:ext cx="961200" cy="9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3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>
            <a:extLst>
              <a:ext uri="{FF2B5EF4-FFF2-40B4-BE49-F238E27FC236}">
                <a16:creationId xmlns:a16="http://schemas.microsoft.com/office/drawing/2014/main" id="{1347065E-265E-1646-9713-8D04BA8F8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7717500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Find a </a:t>
            </a:r>
            <a:r>
              <a:rPr kumimoji="1" lang="en-US" altLang="zh-TW" sz="1600" b="1" dirty="0"/>
              <a:t>feasible business model</a:t>
            </a:r>
            <a:r>
              <a:rPr kumimoji="1" lang="en-US" altLang="zh-TW" sz="1600" dirty="0"/>
              <a:t>.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Use a </a:t>
            </a:r>
            <a:r>
              <a:rPr kumimoji="1" lang="en-US" altLang="zh-TW" sz="1600" b="1" dirty="0"/>
              <a:t>regulatory framework </a:t>
            </a:r>
            <a:r>
              <a:rPr kumimoji="1" lang="en-US" altLang="zh-TW" sz="1600" dirty="0"/>
              <a:t>to lead consumers toward sustainability and </a:t>
            </a:r>
            <a:r>
              <a:rPr kumimoji="1" lang="en-US" altLang="zh-TW" sz="1600" b="1" dirty="0"/>
              <a:t>change their shopping habits</a:t>
            </a:r>
            <a:r>
              <a:rPr kumimoji="1" lang="en-US" altLang="zh-TW" sz="1600" dirty="0"/>
              <a:t>.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Encourage the packaging industry to develop </a:t>
            </a:r>
            <a:r>
              <a:rPr kumimoji="1" lang="en-US" altLang="zh-TW" sz="1600" b="1" dirty="0"/>
              <a:t>innovative products</a:t>
            </a:r>
            <a:r>
              <a:rPr kumimoji="1" lang="en-US" altLang="zh-TW" sz="1600" dirty="0"/>
              <a:t>. 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In the beginning of the pilot program, use </a:t>
            </a:r>
            <a:r>
              <a:rPr kumimoji="1" lang="en-US" altLang="zh-TW" sz="1600" b="1" dirty="0"/>
              <a:t>subsidy and lucky raffle </a:t>
            </a:r>
            <a:r>
              <a:rPr kumimoji="1" lang="en-US" altLang="zh-TW" sz="1600" dirty="0"/>
              <a:t>as incentives.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The result of EPA pilot programs in 2020 &amp; 2021 does not mean that this business model will sustain and be used in the future. 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Guideline’s Purpose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C3338E5-0961-3B48-AA3D-11EB5AEE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71" y="266912"/>
            <a:ext cx="591810" cy="5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6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Guideline’s Implementation  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C3338E5-0961-3B48-AA3D-11EB5AEE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71" y="266912"/>
            <a:ext cx="591810" cy="591810"/>
          </a:xfrm>
          <a:prstGeom prst="rect">
            <a:avLst/>
          </a:prstGeom>
        </p:spPr>
      </p:pic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8152782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/>
              <a:t>Using </a:t>
            </a:r>
            <a:r>
              <a:rPr kumimoji="1" lang="en-US" altLang="zh-TW" sz="1600" b="1" dirty="0">
                <a:solidFill>
                  <a:srgbClr val="FF0000"/>
                </a:solidFill>
              </a:rPr>
              <a:t>weight ratio </a:t>
            </a:r>
            <a:r>
              <a:rPr kumimoji="1" lang="en-US" altLang="zh-TW" sz="1600" b="1" dirty="0"/>
              <a:t>as the reduction measurement is </a:t>
            </a:r>
            <a:r>
              <a:rPr kumimoji="1" lang="en-US" altLang="zh-TW" sz="1600" b="1" dirty="0">
                <a:solidFill>
                  <a:srgbClr val="FF0000"/>
                </a:solidFill>
              </a:rPr>
              <a:t>not </a:t>
            </a:r>
            <a:r>
              <a:rPr kumimoji="1" lang="en-US" altLang="zh-TW" sz="1600" b="1" dirty="0"/>
              <a:t>an exact standard.</a:t>
            </a:r>
          </a:p>
          <a:p>
            <a:pPr lvl="4">
              <a:lnSpc>
                <a:spcPct val="150000"/>
              </a:lnSpc>
              <a:buNone/>
            </a:pPr>
            <a:r>
              <a:rPr kumimoji="1" lang="en-US" altLang="zh-TW" sz="1600" dirty="0"/>
              <a:t>(</a:t>
            </a:r>
            <a:r>
              <a:rPr kumimoji="1" lang="en-US" altLang="zh-TW" sz="1600" dirty="0">
                <a:latin typeface="Open Sans"/>
                <a:ea typeface="Open Sans"/>
                <a:cs typeface="Open Sans"/>
                <a:sym typeface="Open Sans"/>
              </a:rPr>
              <a:t>Packaging utilization rate: 90% is product weight, 10% is packaging weight)</a:t>
            </a:r>
          </a:p>
          <a:p>
            <a:pPr marL="285750" lvl="4" indent="-285750">
              <a:lnSpc>
                <a:spcPct val="150000"/>
              </a:lnSpc>
            </a:pPr>
            <a:r>
              <a:rPr kumimoji="1" lang="en-US" altLang="zh-TW" sz="1600" dirty="0">
                <a:latin typeface="Open Sans"/>
                <a:ea typeface="Open Sans"/>
                <a:cs typeface="Open Sans"/>
                <a:sym typeface="Open Sans"/>
              </a:rPr>
              <a:t>Tiny or thin products cannot fulfill the requirements. (Scale classification is needed)</a:t>
            </a:r>
          </a:p>
          <a:p>
            <a:pPr marL="285750" lvl="4" indent="-285750">
              <a:lnSpc>
                <a:spcPct val="150000"/>
              </a:lnSpc>
            </a:pPr>
            <a:endParaRPr kumimoji="1" lang="en-US" altLang="zh-TW" sz="1600" dirty="0"/>
          </a:p>
          <a:p>
            <a:pPr marL="285750" lvl="3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  <a:sym typeface="Open Sans"/>
              </a:rPr>
              <a:t>It is hard to use </a:t>
            </a:r>
            <a:r>
              <a:rPr kumimoji="1" lang="en-US" altLang="zh-TW" sz="1600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volume</a:t>
            </a:r>
            <a:r>
              <a:rPr kumimoji="1" lang="en-US" altLang="zh-TW" sz="1600" b="1" dirty="0">
                <a:latin typeface="Open Sans"/>
                <a:ea typeface="Open Sans"/>
                <a:cs typeface="Open Sans"/>
                <a:sym typeface="Open Sans"/>
              </a:rPr>
              <a:t> as standard. </a:t>
            </a:r>
          </a:p>
          <a:p>
            <a:pPr marL="285750" lvl="4" indent="-285750">
              <a:lnSpc>
                <a:spcPct val="150000"/>
              </a:lnSpc>
            </a:pPr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Warehouses are automated, but the product volume need manual measuring.</a:t>
            </a:r>
          </a:p>
          <a:p>
            <a:pPr marL="285750" lvl="4" indent="-285750">
              <a:lnSpc>
                <a:spcPct val="150000"/>
              </a:lnSpc>
            </a:pPr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Warehouses are lack of products’ precise information, such as volume.</a:t>
            </a:r>
          </a:p>
          <a:p>
            <a:pPr marL="285750" lvl="4" indent="-285750">
              <a:lnSpc>
                <a:spcPct val="150000"/>
              </a:lnSpc>
            </a:pPr>
            <a:endParaRPr kumimoji="1" lang="en-US" altLang="zh-TW" sz="1600" dirty="0"/>
          </a:p>
          <a:p>
            <a:pPr marL="285750" lvl="3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The guideline might </a:t>
            </a:r>
            <a:r>
              <a:rPr kumimoji="1" lang="en-US" altLang="zh-TW" sz="1600" b="1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become law</a:t>
            </a: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0800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2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Reduction Data</a:t>
            </a:r>
            <a:endParaRPr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CD1D19-C3A7-DE43-B9BE-497F3FB9A2C1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5496C04-945D-0B42-8EF8-BD36B7A90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71" y="266912"/>
            <a:ext cx="591810" cy="591810"/>
          </a:xfrm>
          <a:prstGeom prst="rect">
            <a:avLst/>
          </a:prstGeom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43DD509-21B4-ED49-BCC0-CF56FC0971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771095"/>
              </p:ext>
            </p:extLst>
          </p:nvPr>
        </p:nvGraphicFramePr>
        <p:xfrm>
          <a:off x="713225" y="1195838"/>
          <a:ext cx="7985516" cy="1259840"/>
        </p:xfrm>
        <a:graphic>
          <a:graphicData uri="http://schemas.openxmlformats.org/drawingml/2006/table">
            <a:tbl>
              <a:tblPr firstRow="1" bandRow="1">
                <a:tableStyleId>{6FDCCA7B-1A4D-4E54-9239-7D274E1D1130}</a:tableStyleId>
              </a:tblPr>
              <a:tblGrid>
                <a:gridCol w="1996379">
                  <a:extLst>
                    <a:ext uri="{9D8B030D-6E8A-4147-A177-3AD203B41FA5}">
                      <a16:colId xmlns:a16="http://schemas.microsoft.com/office/drawing/2014/main" val="3611174587"/>
                    </a:ext>
                  </a:extLst>
                </a:gridCol>
                <a:gridCol w="1996379">
                  <a:extLst>
                    <a:ext uri="{9D8B030D-6E8A-4147-A177-3AD203B41FA5}">
                      <a16:colId xmlns:a16="http://schemas.microsoft.com/office/drawing/2014/main" val="3664230766"/>
                    </a:ext>
                  </a:extLst>
                </a:gridCol>
                <a:gridCol w="1996379">
                  <a:extLst>
                    <a:ext uri="{9D8B030D-6E8A-4147-A177-3AD203B41FA5}">
                      <a16:colId xmlns:a16="http://schemas.microsoft.com/office/drawing/2014/main" val="2017385286"/>
                    </a:ext>
                  </a:extLst>
                </a:gridCol>
                <a:gridCol w="1996379">
                  <a:extLst>
                    <a:ext uri="{9D8B030D-6E8A-4147-A177-3AD203B41FA5}">
                      <a16:colId xmlns:a16="http://schemas.microsoft.com/office/drawing/2014/main" val="36382515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2019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2020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2021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281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Average packaging weight (kg/per item)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0.322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0.285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0.275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2339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Yearly reduction (ton)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-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2344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zh-TW" sz="1400" b="0" i="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Arial"/>
                        </a:rPr>
                        <a:t>1700 (Q1-Q2)</a:t>
                      </a:r>
                      <a:endParaRPr kumimoji="1" lang="zh-TW" altLang="en-US" sz="1400" b="0" i="0" u="none" strike="noStrike" cap="none" dirty="0">
                        <a:solidFill>
                          <a:srgbClr val="000000"/>
                        </a:solidFill>
                        <a:latin typeface="Open Sans"/>
                        <a:cs typeface="Open Sans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3867155"/>
                  </a:ext>
                </a:extLst>
              </a:tr>
            </a:tbl>
          </a:graphicData>
        </a:graphic>
      </p:graphicFrame>
      <p:sp>
        <p:nvSpPr>
          <p:cNvPr id="16" name="副標題 1">
            <a:extLst>
              <a:ext uri="{FF2B5EF4-FFF2-40B4-BE49-F238E27FC236}">
                <a16:creationId xmlns:a16="http://schemas.microsoft.com/office/drawing/2014/main" id="{5D8714CB-FC99-CF49-BEF9-266A001732D5}"/>
              </a:ext>
            </a:extLst>
          </p:cNvPr>
          <p:cNvSpPr txBox="1">
            <a:spLocks/>
          </p:cNvSpPr>
          <p:nvPr/>
        </p:nvSpPr>
        <p:spPr>
          <a:xfrm>
            <a:off x="713225" y="2909558"/>
            <a:ext cx="7985514" cy="19568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4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Does the reduction data meet social expectations?</a:t>
            </a:r>
          </a:p>
          <a:p>
            <a:pPr marL="2857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Fail to see the whole picture of the waste.</a:t>
            </a:r>
          </a:p>
          <a:p>
            <a:pPr marL="2857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The usage of </a:t>
            </a:r>
            <a:r>
              <a:rPr kumimoji="1" lang="en-US" altLang="zh-TW" sz="1600" b="1" dirty="0">
                <a:solidFill>
                  <a:srgbClr val="FF0000"/>
                </a:solidFill>
                <a:latin typeface="Open Sans"/>
                <a:ea typeface="Open Sans"/>
                <a:cs typeface="Open Sans"/>
              </a:rPr>
              <a:t>packaging box in B2B logistic</a:t>
            </a: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 is 5-7 times higher than in E-commerce industry.</a:t>
            </a:r>
          </a:p>
          <a:p>
            <a:pPr marL="285750" lvl="4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TW" sz="1600" b="1" dirty="0"/>
          </a:p>
          <a:p>
            <a:pPr marL="285750" lvl="4" indent="-285750">
              <a:lnSpc>
                <a:spcPct val="150000"/>
              </a:lnSpc>
            </a:pPr>
            <a:endParaRPr kumimoji="1"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2563019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76B91963-51CB-DD46-9688-CE5A7281DBE3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D4DCC86-ACFE-3B49-8FE0-B8BA9B8E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71" y="266912"/>
            <a:ext cx="591810" cy="591810"/>
          </a:xfrm>
          <a:prstGeom prst="rect">
            <a:avLst/>
          </a:prstGeom>
        </p:spPr>
      </p:pic>
      <p:sp>
        <p:nvSpPr>
          <p:cNvPr id="31" name="Google Shape;423;p52">
            <a:extLst>
              <a:ext uri="{FF2B5EF4-FFF2-40B4-BE49-F238E27FC236}">
                <a16:creationId xmlns:a16="http://schemas.microsoft.com/office/drawing/2014/main" id="{9851B4F6-B46A-4843-80D6-A7A40866F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altLang="zh-TW" sz="3600" dirty="0">
                <a:solidFill>
                  <a:schemeClr val="accent1"/>
                </a:solidFill>
              </a:rPr>
              <a:t>EPA Pilot Program</a:t>
            </a:r>
          </a:p>
        </p:txBody>
      </p:sp>
      <p:sp>
        <p:nvSpPr>
          <p:cNvPr id="33" name="副標題 1">
            <a:extLst>
              <a:ext uri="{FF2B5EF4-FFF2-40B4-BE49-F238E27FC236}">
                <a16:creationId xmlns:a16="http://schemas.microsoft.com/office/drawing/2014/main" id="{582D1275-278B-0E4E-9660-260EB58F9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1"/>
            <a:ext cx="7985514" cy="2415732"/>
          </a:xfrm>
        </p:spPr>
        <p:txBody>
          <a:bodyPr/>
          <a:lstStyle/>
          <a:p>
            <a:pPr marL="285750" indent="-285750"/>
            <a:r>
              <a:rPr kumimoji="1" lang="en-US" altLang="zh-TW" sz="1600" b="1" u="sng" dirty="0"/>
              <a:t>Problems:</a:t>
            </a:r>
          </a:p>
          <a:p>
            <a:pPr marL="285750" indent="-285750"/>
            <a:r>
              <a:rPr kumimoji="1" lang="en-US" altLang="zh-TW" sz="1600" b="1" dirty="0"/>
              <a:t>1.  Consumers don’t know the packaging is reusable. (return rate: 25%)</a:t>
            </a:r>
          </a:p>
          <a:p>
            <a:pPr marL="342900" indent="-342900"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Government’s fault: not enough publicity.</a:t>
            </a:r>
          </a:p>
          <a:p>
            <a:pPr marL="342900" indent="-342900">
              <a:buSzPct val="100000"/>
              <a:buFont typeface="Wingdings" pitchFamily="2" charset="2"/>
              <a:buChar char="l"/>
            </a:pPr>
            <a:r>
              <a:rPr kumimoji="1" lang="en-US" altLang="zh-TW" sz="1600" dirty="0">
                <a:solidFill>
                  <a:srgbClr val="FF0000"/>
                </a:solidFill>
              </a:rPr>
              <a:t>E-commerce platforms’ fault: </a:t>
            </a:r>
            <a:r>
              <a:rPr kumimoji="1" lang="en-US" altLang="zh-TW" sz="1600" dirty="0"/>
              <a:t>consumer cannot decide reusable or not.</a:t>
            </a:r>
            <a:br>
              <a:rPr kumimoji="1" lang="en-US" altLang="zh-TW" sz="1600" dirty="0"/>
            </a:br>
            <a:r>
              <a:rPr kumimoji="1" lang="en-US" altLang="zh-TW" sz="1600" dirty="0"/>
              <a:t>Did not widely propagate the pilot program.</a:t>
            </a:r>
          </a:p>
          <a:p>
            <a:pPr marL="342900" indent="-342900">
              <a:buSzPct val="100000"/>
              <a:buFont typeface="Wingdings" pitchFamily="2" charset="2"/>
              <a:buChar char="l"/>
            </a:pPr>
            <a:endParaRPr kumimoji="1" lang="en-US" altLang="zh-TW" sz="1600" dirty="0"/>
          </a:p>
          <a:p>
            <a:pPr>
              <a:buSzPct val="100000"/>
            </a:pPr>
            <a:r>
              <a:rPr kumimoji="1" lang="en-US" altLang="zh-TW" sz="1600" b="1" dirty="0"/>
              <a:t>2. Even if the E-commerce platforms are under regulative control, consumers might not willing to follow the regulation.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Through pilot programs, gradually change the social atmosphere. 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endParaRPr kumimoji="1" lang="en-US" altLang="zh-TW" sz="1600" dirty="0"/>
          </a:p>
          <a:p>
            <a:pPr>
              <a:buSzPct val="100000"/>
            </a:pPr>
            <a:endParaRPr kumimoji="1" lang="en-US" altLang="zh-TW" sz="1600" dirty="0"/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id="{E3AE37C2-912A-4F46-8F52-062B53CBF867}"/>
              </a:ext>
            </a:extLst>
          </p:cNvPr>
          <p:cNvSpPr/>
          <p:nvPr/>
        </p:nvSpPr>
        <p:spPr>
          <a:xfrm>
            <a:off x="1265638" y="4104769"/>
            <a:ext cx="6612673" cy="6690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Solution: make some changes on the subsidy requirements</a:t>
            </a:r>
            <a:endParaRPr kumimoji="1" lang="zh-TW" altLang="en-US" sz="1600" b="1" dirty="0">
              <a:solidFill>
                <a:schemeClr val="bg1"/>
              </a:solidFill>
              <a:latin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64894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76B91963-51CB-DD46-9688-CE5A7281DBE3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D4DCC86-ACFE-3B49-8FE0-B8BA9B8E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71" y="266912"/>
            <a:ext cx="591810" cy="591810"/>
          </a:xfrm>
          <a:prstGeom prst="rect">
            <a:avLst/>
          </a:prstGeom>
        </p:spPr>
      </p:pic>
      <p:sp>
        <p:nvSpPr>
          <p:cNvPr id="31" name="Google Shape;423;p52">
            <a:extLst>
              <a:ext uri="{FF2B5EF4-FFF2-40B4-BE49-F238E27FC236}">
                <a16:creationId xmlns:a16="http://schemas.microsoft.com/office/drawing/2014/main" id="{9851B4F6-B46A-4843-80D6-A7A40866F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altLang="zh-TW" sz="3600" dirty="0">
                <a:solidFill>
                  <a:schemeClr val="accent1"/>
                </a:solidFill>
              </a:rPr>
              <a:t>EPA Pilot Program</a:t>
            </a:r>
          </a:p>
        </p:txBody>
      </p:sp>
      <p:sp>
        <p:nvSpPr>
          <p:cNvPr id="33" name="副標題 1">
            <a:extLst>
              <a:ext uri="{FF2B5EF4-FFF2-40B4-BE49-F238E27FC236}">
                <a16:creationId xmlns:a16="http://schemas.microsoft.com/office/drawing/2014/main" id="{582D1275-278B-0E4E-9660-260EB58F9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01" y="1380292"/>
            <a:ext cx="8554226" cy="2248454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b="1" u="sng" dirty="0"/>
              <a:t>Changes on subsidy requirements:</a:t>
            </a:r>
          </a:p>
          <a:p>
            <a:pPr>
              <a:lnSpc>
                <a:spcPct val="150000"/>
              </a:lnSpc>
            </a:pPr>
            <a:r>
              <a:rPr kumimoji="1" lang="en-US" altLang="zh-TW" sz="1600" b="1" dirty="0"/>
              <a:t>1. Build the system that consumers can select reusable /traditional packaging.</a:t>
            </a:r>
          </a:p>
          <a:p>
            <a:pPr>
              <a:lnSpc>
                <a:spcPct val="150000"/>
              </a:lnSpc>
            </a:pPr>
            <a:r>
              <a:rPr kumimoji="1" lang="en-US" altLang="zh-TW" sz="1600" dirty="0"/>
              <a:t>- Reusable packaging section</a:t>
            </a:r>
          </a:p>
          <a:p>
            <a:pPr>
              <a:lnSpc>
                <a:spcPct val="150000"/>
              </a:lnSpc>
            </a:pPr>
            <a:r>
              <a:rPr kumimoji="1" lang="en-US" altLang="zh-TW" sz="1600" dirty="0"/>
              <a:t>- Eco-friendly membership</a:t>
            </a:r>
          </a:p>
          <a:p>
            <a:pPr>
              <a:lnSpc>
                <a:spcPct val="150000"/>
              </a:lnSpc>
            </a:pPr>
            <a:endParaRPr kumimoji="1" lang="en-US" altLang="zh-TW" sz="1600" dirty="0"/>
          </a:p>
          <a:p>
            <a:pPr>
              <a:lnSpc>
                <a:spcPct val="150000"/>
              </a:lnSpc>
            </a:pPr>
            <a:r>
              <a:rPr kumimoji="1" lang="en-US" altLang="zh-TW" sz="1600" b="1" dirty="0"/>
              <a:t>2. Subsidy on packaging production and design.</a:t>
            </a:r>
          </a:p>
          <a:p>
            <a:pPr>
              <a:lnSpc>
                <a:spcPct val="150000"/>
              </a:lnSpc>
            </a:pPr>
            <a:endParaRPr kumimoji="1" lang="en-US" altLang="zh-TW" sz="1600" dirty="0"/>
          </a:p>
        </p:txBody>
      </p:sp>
      <p:sp>
        <p:nvSpPr>
          <p:cNvPr id="4" name="圓角矩形圖說文字 3">
            <a:extLst>
              <a:ext uri="{FF2B5EF4-FFF2-40B4-BE49-F238E27FC236}">
                <a16:creationId xmlns:a16="http://schemas.microsoft.com/office/drawing/2014/main" id="{CC11B384-0E12-254C-989F-87244BF5FF76}"/>
              </a:ext>
            </a:extLst>
          </p:cNvPr>
          <p:cNvSpPr/>
          <p:nvPr/>
        </p:nvSpPr>
        <p:spPr>
          <a:xfrm>
            <a:off x="4655014" y="1209696"/>
            <a:ext cx="3847171" cy="457200"/>
          </a:xfrm>
          <a:prstGeom prst="wedgeRoundRectCallout">
            <a:avLst>
              <a:gd name="adj1" fmla="val -64559"/>
              <a:gd name="adj2" fmla="val 601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Subsidies are for E-commerce platforms only</a:t>
            </a:r>
            <a:endParaRPr kumimoji="1"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E74AF01F-0B1F-4347-B032-524309A9FB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2236589"/>
                  </p:ext>
                </p:extLst>
              </p:nvPr>
            </p:nvGraphicFramePr>
            <p:xfrm>
              <a:off x="377900" y="3631478"/>
              <a:ext cx="8106916" cy="1393910"/>
            </p:xfrm>
            <a:graphic>
              <a:graphicData uri="http://schemas.openxmlformats.org/drawingml/2006/table">
                <a:tbl>
                  <a:tblPr firstRow="1" bandRow="1">
                    <a:tableStyleId>{6FDCCA7B-1A4D-4E54-9239-7D274E1D1130}</a:tableStyleId>
                  </a:tblPr>
                  <a:tblGrid>
                    <a:gridCol w="1662773">
                      <a:extLst>
                        <a:ext uri="{9D8B030D-6E8A-4147-A177-3AD203B41FA5}">
                          <a16:colId xmlns:a16="http://schemas.microsoft.com/office/drawing/2014/main" val="2186829514"/>
                        </a:ext>
                      </a:extLst>
                    </a:gridCol>
                    <a:gridCol w="1940312">
                      <a:extLst>
                        <a:ext uri="{9D8B030D-6E8A-4147-A177-3AD203B41FA5}">
                          <a16:colId xmlns:a16="http://schemas.microsoft.com/office/drawing/2014/main" val="3521768161"/>
                        </a:ext>
                      </a:extLst>
                    </a:gridCol>
                    <a:gridCol w="4503831">
                      <a:extLst>
                        <a:ext uri="{9D8B030D-6E8A-4147-A177-3AD203B41FA5}">
                          <a16:colId xmlns:a16="http://schemas.microsoft.com/office/drawing/2014/main" val="3601353649"/>
                        </a:ext>
                      </a:extLst>
                    </a:gridCol>
                  </a:tblGrid>
                  <a:tr h="35759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400" dirty="0"/>
                            <a:t>$</a:t>
                          </a:r>
                          <a:endParaRPr lang="zh-TW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400" dirty="0"/>
                            <a:t>$ Distribution formula</a:t>
                          </a:r>
                          <a:endParaRPr lang="zh-TW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85639495"/>
                      </a:ext>
                    </a:extLst>
                  </a:tr>
                  <a:tr h="51208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sz="1200" dirty="0"/>
                            <a:t>Reusable Packaging Shipment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1" dirty="0"/>
                            <a:t>960 thousand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0" dirty="0"/>
                            <a:t>(1.6million x </a:t>
                          </a:r>
                          <a:r>
                            <a:rPr kumimoji="1" lang="en-US" altLang="zh-TW" b="0" dirty="0">
                              <a:solidFill>
                                <a:srgbClr val="FF0000"/>
                              </a:solidFill>
                            </a:rPr>
                            <a:t>60%</a:t>
                          </a:r>
                          <a:r>
                            <a:rPr kumimoji="1" lang="en-US" altLang="zh-TW" b="0" dirty="0"/>
                            <a:t>)</a:t>
                          </a:r>
                          <a:endParaRPr kumimoji="1" lang="zh-TW" alt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1" dirty="0"/>
                            <a:t>960 thousand x</a:t>
                          </a:r>
                          <a:r>
                            <a:rPr kumimoji="1" lang="en-US" altLang="zh-TW" b="1" baseline="0" dirty="0"/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𝒊𝒕𝒔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𝒐𝒘𝒏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𝒔𝒉𝒊𝒑𝒎𝒆𝒏𝒕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𝒂𝒎𝒐𝒖𝒏𝒕</m:t>
                                  </m:r>
                                </m:num>
                                <m:den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𝒕𝒐𝒕𝒂𝒍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𝒔𝒉𝒊𝒑𝒎𝒆𝒏𝒕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𝒂𝒎𝒐𝒖𝒏𝒕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𝒐𝒇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𝒂𝒍𝒍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𝒑𝒍𝒂𝒕𝒇𝒐𝒓𝒎𝒔</m:t>
                                  </m:r>
                                </m:den>
                              </m:f>
                            </m:oMath>
                          </a14:m>
                          <a:endParaRPr kumimoji="1" lang="en-US" altLang="zh-TW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04126564"/>
                      </a:ext>
                    </a:extLst>
                  </a:tr>
                  <a:tr h="51208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sz="1200" dirty="0"/>
                            <a:t>Reusable</a:t>
                          </a:r>
                          <a:br>
                            <a:rPr kumimoji="1" lang="en-US" altLang="zh-TW" sz="1200" dirty="0"/>
                          </a:br>
                          <a:r>
                            <a:rPr kumimoji="1" lang="en-US" altLang="zh-TW" sz="1200" dirty="0"/>
                            <a:t>Packaging Return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1" dirty="0"/>
                            <a:t>640 thousand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0" dirty="0"/>
                            <a:t>(1.6million x </a:t>
                          </a:r>
                          <a:r>
                            <a:rPr kumimoji="1" lang="en-US" altLang="zh-TW" b="0" dirty="0">
                              <a:solidFill>
                                <a:srgbClr val="FF0000"/>
                              </a:solidFill>
                            </a:rPr>
                            <a:t>40%</a:t>
                          </a:r>
                          <a:r>
                            <a:rPr kumimoji="1" lang="en-US" altLang="zh-TW" b="0" dirty="0"/>
                            <a:t>)</a:t>
                          </a:r>
                          <a:endParaRPr kumimoji="1" lang="zh-TW" alt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1" dirty="0"/>
                            <a:t>640 thousand x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𝒊𝒕𝒔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𝒐𝒘𝒏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𝒓𝒆𝒕𝒖𝒓𝒏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𝒂𝒎𝒐𝒖𝒏𝒕</m:t>
                                  </m:r>
                                </m:num>
                                <m:den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𝒕𝒐𝒕𝒂𝒍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𝒓𝒆𝒕𝒖𝒓𝒏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𝒂𝒎𝒐𝒖𝒏𝒕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𝒐𝒇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𝒂𝒍𝒍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kumimoji="1" lang="en-US" altLang="zh-TW" b="1" i="1" baseline="0" smtClean="0">
                                      <a:latin typeface="Cambria Math" panose="02040503050406030204" pitchFamily="18" charset="0"/>
                                    </a:rPr>
                                    <m:t>𝒑𝒍𝒂𝒕𝒇𝒐𝒓𝒎𝒔</m:t>
                                  </m:r>
                                </m:den>
                              </m:f>
                            </m:oMath>
                          </a14:m>
                          <a:endParaRPr kumimoji="1" lang="en-US" altLang="zh-TW" b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98668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E74AF01F-0B1F-4347-B032-524309A9FB4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02236589"/>
                  </p:ext>
                </p:extLst>
              </p:nvPr>
            </p:nvGraphicFramePr>
            <p:xfrm>
              <a:off x="377900" y="3631478"/>
              <a:ext cx="8106916" cy="1393910"/>
            </p:xfrm>
            <a:graphic>
              <a:graphicData uri="http://schemas.openxmlformats.org/drawingml/2006/table">
                <a:tbl>
                  <a:tblPr firstRow="1" bandRow="1">
                    <a:tableStyleId>{6FDCCA7B-1A4D-4E54-9239-7D274E1D1130}</a:tableStyleId>
                  </a:tblPr>
                  <a:tblGrid>
                    <a:gridCol w="1662773">
                      <a:extLst>
                        <a:ext uri="{9D8B030D-6E8A-4147-A177-3AD203B41FA5}">
                          <a16:colId xmlns:a16="http://schemas.microsoft.com/office/drawing/2014/main" val="2186829514"/>
                        </a:ext>
                      </a:extLst>
                    </a:gridCol>
                    <a:gridCol w="1940312">
                      <a:extLst>
                        <a:ext uri="{9D8B030D-6E8A-4147-A177-3AD203B41FA5}">
                          <a16:colId xmlns:a16="http://schemas.microsoft.com/office/drawing/2014/main" val="3521768161"/>
                        </a:ext>
                      </a:extLst>
                    </a:gridCol>
                    <a:gridCol w="4503831">
                      <a:extLst>
                        <a:ext uri="{9D8B030D-6E8A-4147-A177-3AD203B41FA5}">
                          <a16:colId xmlns:a16="http://schemas.microsoft.com/office/drawing/2014/main" val="3601353649"/>
                        </a:ext>
                      </a:extLst>
                    </a:gridCol>
                  </a:tblGrid>
                  <a:tr h="357590">
                    <a:tc>
                      <a:txBody>
                        <a:bodyPr/>
                        <a:lstStyle/>
                        <a:p>
                          <a:pPr algn="ctr"/>
                          <a:endParaRPr lang="zh-TW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400" dirty="0"/>
                            <a:t>$</a:t>
                          </a:r>
                          <a:endParaRPr lang="zh-TW" altLang="en-US" sz="14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400" dirty="0"/>
                            <a:t>$ Distribution formula</a:t>
                          </a:r>
                          <a:endParaRPr lang="zh-TW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8563949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sz="1200" dirty="0"/>
                            <a:t>Reusable Packaging Shipment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1" dirty="0"/>
                            <a:t>960 thousand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0" dirty="0"/>
                            <a:t>(1.6million x </a:t>
                          </a:r>
                          <a:r>
                            <a:rPr kumimoji="1" lang="en-US" altLang="zh-TW" b="0" dirty="0">
                              <a:solidFill>
                                <a:srgbClr val="FF0000"/>
                              </a:solidFill>
                            </a:rPr>
                            <a:t>60%</a:t>
                          </a:r>
                          <a:r>
                            <a:rPr kumimoji="1" lang="en-US" altLang="zh-TW" b="0" dirty="0"/>
                            <a:t>)</a:t>
                          </a:r>
                          <a:endParaRPr kumimoji="1" lang="zh-TW" alt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79775" t="-66667" b="-1071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41265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sz="1200" dirty="0"/>
                            <a:t>Reusable</a:t>
                          </a:r>
                          <a:br>
                            <a:rPr kumimoji="1" lang="en-US" altLang="zh-TW" sz="1200" dirty="0"/>
                          </a:br>
                          <a:r>
                            <a:rPr kumimoji="1" lang="en-US" altLang="zh-TW" sz="1200" dirty="0"/>
                            <a:t>Packaging Return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1" dirty="0"/>
                            <a:t>640 thousand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:r>
                            <a:rPr kumimoji="1" lang="en-US" altLang="zh-TW" b="0" dirty="0"/>
                            <a:t>(1.6million x </a:t>
                          </a:r>
                          <a:r>
                            <a:rPr kumimoji="1" lang="en-US" altLang="zh-TW" b="0" dirty="0">
                              <a:solidFill>
                                <a:srgbClr val="FF0000"/>
                              </a:solidFill>
                            </a:rPr>
                            <a:t>40%</a:t>
                          </a:r>
                          <a:r>
                            <a:rPr kumimoji="1" lang="en-US" altLang="zh-TW" b="0" dirty="0"/>
                            <a:t>)</a:t>
                          </a:r>
                          <a:endParaRPr kumimoji="1" lang="zh-TW" altLang="en-US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79775" t="-170732" b="-97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8668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圓角矩形 6">
            <a:extLst>
              <a:ext uri="{FF2B5EF4-FFF2-40B4-BE49-F238E27FC236}">
                <a16:creationId xmlns:a16="http://schemas.microsoft.com/office/drawing/2014/main" id="{C6DC6B6C-9FFF-7649-97F5-85C377EEA1D6}"/>
              </a:ext>
            </a:extLst>
          </p:cNvPr>
          <p:cNvSpPr/>
          <p:nvPr/>
        </p:nvSpPr>
        <p:spPr>
          <a:xfrm>
            <a:off x="5231363" y="3242578"/>
            <a:ext cx="2150744" cy="32285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b="1" dirty="0"/>
              <a:t>Subsidy $: 1.6 million</a:t>
            </a:r>
            <a:endParaRPr kumimoji="1" lang="zh-TW" altLang="en-US" b="1" dirty="0"/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id="{82175452-4AC9-2442-BEBC-919A97355DF1}"/>
              </a:ext>
            </a:extLst>
          </p:cNvPr>
          <p:cNvSpPr/>
          <p:nvPr/>
        </p:nvSpPr>
        <p:spPr>
          <a:xfrm>
            <a:off x="5932449" y="2131051"/>
            <a:ext cx="2999679" cy="32285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 dirty="0"/>
              <a:t>Subsidy $: 600 thousand </a:t>
            </a:r>
            <a:endParaRPr kumimoji="1" lang="zh-TW" altLang="en-US" b="1" dirty="0"/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358E7C8F-F001-274F-A058-6ABDD7398494}"/>
              </a:ext>
            </a:extLst>
          </p:cNvPr>
          <p:cNvSpPr/>
          <p:nvPr/>
        </p:nvSpPr>
        <p:spPr>
          <a:xfrm>
            <a:off x="5231363" y="583489"/>
            <a:ext cx="1748934" cy="506597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 dirty="0"/>
              <a:t>Total Subsidy $: 2.2 million</a:t>
            </a:r>
            <a:endParaRPr kumimoji="1" lang="zh-TW" altLang="en-US" b="1" dirty="0"/>
          </a:p>
        </p:txBody>
      </p:sp>
      <p:sp>
        <p:nvSpPr>
          <p:cNvPr id="8" name="直線圖說文字 2 7">
            <a:extLst>
              <a:ext uri="{FF2B5EF4-FFF2-40B4-BE49-F238E27FC236}">
                <a16:creationId xmlns:a16="http://schemas.microsoft.com/office/drawing/2014/main" id="{7D144820-34A1-2D43-B976-CE7CFF1C8AA8}"/>
              </a:ext>
            </a:extLst>
          </p:cNvPr>
          <p:cNvSpPr/>
          <p:nvPr/>
        </p:nvSpPr>
        <p:spPr>
          <a:xfrm>
            <a:off x="4655014" y="2671777"/>
            <a:ext cx="3062264" cy="43956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5743"/>
              <a:gd name="adj6" fmla="val -284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In year 2020, it was 90% &amp; 40%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88062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76B91963-51CB-DD46-9688-CE5A7281DBE3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D4DCC86-ACFE-3B49-8FE0-B8BA9B8E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71" y="266912"/>
            <a:ext cx="591810" cy="591810"/>
          </a:xfrm>
          <a:prstGeom prst="rect">
            <a:avLst/>
          </a:prstGeom>
        </p:spPr>
      </p:pic>
      <p:sp>
        <p:nvSpPr>
          <p:cNvPr id="31" name="Google Shape;423;p52">
            <a:extLst>
              <a:ext uri="{FF2B5EF4-FFF2-40B4-BE49-F238E27FC236}">
                <a16:creationId xmlns:a16="http://schemas.microsoft.com/office/drawing/2014/main" id="{9851B4F6-B46A-4843-80D6-A7A40866F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altLang="zh-TW" sz="3600" dirty="0">
                <a:solidFill>
                  <a:schemeClr val="accent1"/>
                </a:solidFill>
              </a:rPr>
              <a:t>EPA Perspectives</a:t>
            </a:r>
          </a:p>
        </p:txBody>
      </p:sp>
      <p:sp>
        <p:nvSpPr>
          <p:cNvPr id="33" name="副標題 1">
            <a:extLst>
              <a:ext uri="{FF2B5EF4-FFF2-40B4-BE49-F238E27FC236}">
                <a16:creationId xmlns:a16="http://schemas.microsoft.com/office/drawing/2014/main" id="{582D1275-278B-0E4E-9660-260EB58F9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1"/>
            <a:ext cx="7985514" cy="2895234"/>
          </a:xfrm>
        </p:spPr>
        <p:txBody>
          <a:bodyPr/>
          <a:lstStyle/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b="1" dirty="0"/>
              <a:t>GDP in Taiwan is lower </a:t>
            </a:r>
            <a:r>
              <a:rPr kumimoji="1" lang="en-US" altLang="zh-TW" sz="1600" dirty="0"/>
              <a:t>than in Europe, so when the cost of reusable packaging is the same, people feel differently. 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Reusable packaging seems to be more costly, thus it’s more challenging to promote the  idea of reusable packaging in Taiwan.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None of the CE model is created by government.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Improve the convenience of returning the reusable packaging.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b="1" dirty="0"/>
              <a:t>Increase the return points.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b="1" dirty="0"/>
              <a:t>Vary the size and specification</a:t>
            </a:r>
            <a:r>
              <a:rPr kumimoji="1" lang="en-US" altLang="zh-TW" sz="1600" dirty="0"/>
              <a:t> of the reusable packaging.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Take national conditions into account.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endParaRPr kumimoji="1" lang="en-US" altLang="zh-TW" sz="1600" dirty="0"/>
          </a:p>
          <a:p>
            <a:pPr marL="285750" indent="-285750">
              <a:buSzPct val="100000"/>
              <a:buFont typeface="Wingdings" pitchFamily="2" charset="2"/>
              <a:buChar char="l"/>
            </a:pPr>
            <a:r>
              <a:rPr kumimoji="1" lang="en-US" altLang="zh-TW" sz="1600" b="1" dirty="0"/>
              <a:t>The cost of reverse logistics </a:t>
            </a:r>
            <a:r>
              <a:rPr kumimoji="1" lang="en-US" altLang="zh-TW" sz="1600" dirty="0"/>
              <a:t>is </a:t>
            </a:r>
            <a:r>
              <a:rPr kumimoji="1" lang="en-US" altLang="zh-TW" sz="1600" b="1" dirty="0">
                <a:solidFill>
                  <a:srgbClr val="FF0000"/>
                </a:solidFill>
              </a:rPr>
              <a:t>3 times higher </a:t>
            </a:r>
            <a:r>
              <a:rPr kumimoji="1" lang="en-US" altLang="zh-TW" sz="1600" dirty="0"/>
              <a:t>than forward logistics. </a:t>
            </a:r>
          </a:p>
          <a:p>
            <a:pPr>
              <a:buSzPct val="100000"/>
            </a:pPr>
            <a:r>
              <a:rPr kumimoji="1" lang="en-US" altLang="zh-TW" sz="1600" dirty="0"/>
              <a:t>(If the reusable packaging box/bag weigh 10% of the product, a truck with 100 kg products will return with 10 kg weight. )</a:t>
            </a:r>
          </a:p>
          <a:p>
            <a:pPr marL="285750" indent="-285750">
              <a:buSzPct val="100000"/>
              <a:buFont typeface="Wingdings" pitchFamily="2" charset="2"/>
              <a:buChar char="l"/>
            </a:pPr>
            <a:endParaRPr kumimoji="1" lang="en-US" altLang="zh-TW" sz="1600" dirty="0"/>
          </a:p>
          <a:p>
            <a:pPr>
              <a:buSzPct val="100000"/>
            </a:pPr>
            <a:endParaRPr kumimoji="1"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2349178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>
            <a:extLst>
              <a:ext uri="{FF2B5EF4-FFF2-40B4-BE49-F238E27FC236}">
                <a16:creationId xmlns:a16="http://schemas.microsoft.com/office/drawing/2014/main" id="{1347065E-265E-1646-9713-8D04BA8F8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205" y="1145336"/>
            <a:ext cx="3306471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b="1" dirty="0"/>
              <a:t>Circular Economy Promoting Plan</a:t>
            </a:r>
            <a:br>
              <a:rPr kumimoji="1" lang="en-US" altLang="zh-TW" dirty="0"/>
            </a:br>
            <a:r>
              <a:rPr kumimoji="1" lang="en-US" altLang="zh-TW" b="1" dirty="0"/>
              <a:t>(</a:t>
            </a:r>
            <a:r>
              <a:rPr kumimoji="1" lang="zh-CN" altLang="en-US" b="1" dirty="0"/>
              <a:t>循環經濟推動方案</a:t>
            </a:r>
            <a:r>
              <a:rPr kumimoji="1" lang="en-US" altLang="zh-TW" b="1" dirty="0"/>
              <a:t>)</a:t>
            </a:r>
          </a:p>
          <a:p>
            <a:pPr marL="285750" lvl="1" indent="-285750">
              <a:lnSpc>
                <a:spcPct val="150000"/>
              </a:lnSpc>
            </a:pP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Promoting the innovation of new materials</a:t>
            </a:r>
            <a:br>
              <a:rPr kumimoji="1" lang="en-US" altLang="zh-TW" sz="1100" dirty="0">
                <a:latin typeface="Open Sans"/>
                <a:cs typeface="Open Sans"/>
                <a:sym typeface="Open Sans"/>
              </a:rPr>
            </a:b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(</a:t>
            </a:r>
            <a:r>
              <a:rPr kumimoji="1" lang="zh-TW" altLang="en-US" sz="1100" dirty="0">
                <a:latin typeface="Open Sans"/>
                <a:cs typeface="Open Sans"/>
                <a:sym typeface="Open Sans"/>
              </a:rPr>
              <a:t>推動新材料研發及專區</a:t>
            </a: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)</a:t>
            </a:r>
          </a:p>
          <a:p>
            <a:pPr marL="285750" lvl="1" indent="-285750">
              <a:lnSpc>
                <a:spcPct val="150000"/>
              </a:lnSpc>
            </a:pP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Circular industry science park</a:t>
            </a:r>
            <a:br>
              <a:rPr kumimoji="1" lang="en-US" altLang="zh-TW" sz="1100" dirty="0">
                <a:latin typeface="Open Sans"/>
                <a:cs typeface="Open Sans"/>
                <a:sym typeface="Open Sans"/>
              </a:rPr>
            </a:b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(</a:t>
            </a:r>
            <a:r>
              <a:rPr kumimoji="1" lang="zh-TW" altLang="en-US" sz="1100" dirty="0">
                <a:latin typeface="Open Sans"/>
                <a:cs typeface="Open Sans"/>
                <a:sym typeface="Open Sans"/>
              </a:rPr>
              <a:t>新材料循環產業園區</a:t>
            </a: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)</a:t>
            </a:r>
          </a:p>
          <a:p>
            <a:pPr marL="285750" lvl="1" indent="-285750">
              <a:lnSpc>
                <a:spcPct val="150000"/>
              </a:lnSpc>
            </a:pP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Energy resources integration</a:t>
            </a:r>
            <a:br>
              <a:rPr kumimoji="1" lang="en-US" altLang="zh-TW" sz="1100" dirty="0">
                <a:latin typeface="Open Sans"/>
                <a:cs typeface="Open Sans"/>
                <a:sym typeface="Open Sans"/>
              </a:rPr>
            </a:b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(</a:t>
            </a:r>
            <a:r>
              <a:rPr kumimoji="1" lang="zh-TW" altLang="en-US" sz="1100" dirty="0">
                <a:latin typeface="Open Sans"/>
                <a:cs typeface="Open Sans"/>
                <a:sym typeface="Open Sans"/>
              </a:rPr>
              <a:t>能資源整合與產業共生</a:t>
            </a: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)</a:t>
            </a:r>
          </a:p>
          <a:p>
            <a:pPr marL="285750" lvl="1" indent="-285750">
              <a:lnSpc>
                <a:spcPct val="150000"/>
              </a:lnSpc>
            </a:pP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Green consumption and transaction</a:t>
            </a:r>
            <a:br>
              <a:rPr kumimoji="1" lang="en-US" altLang="zh-TW" sz="1100" dirty="0">
                <a:latin typeface="Open Sans"/>
                <a:cs typeface="Open Sans"/>
                <a:sym typeface="Open Sans"/>
              </a:rPr>
            </a:b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(</a:t>
            </a:r>
            <a:r>
              <a:rPr kumimoji="1" lang="zh-TW" altLang="en-US" sz="1100" dirty="0">
                <a:latin typeface="Open Sans"/>
                <a:cs typeface="Open Sans"/>
                <a:sym typeface="Open Sans"/>
              </a:rPr>
              <a:t>綠色消費與交易</a:t>
            </a:r>
            <a:r>
              <a:rPr kumimoji="1" lang="en-US" altLang="zh-TW" sz="1100" dirty="0">
                <a:latin typeface="Open Sans"/>
                <a:cs typeface="Open Sans"/>
                <a:sym typeface="Open Sans"/>
              </a:rPr>
              <a:t>)</a:t>
            </a:r>
            <a:endParaRPr kumimoji="1" lang="en-US" altLang="zh-TW" sz="1100" dirty="0"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>
              <a:lnSpc>
                <a:spcPct val="150000"/>
              </a:lnSpc>
            </a:pPr>
            <a:endParaRPr kumimoji="1" lang="en-US" altLang="zh-TW" dirty="0"/>
          </a:p>
          <a:p>
            <a:pPr marL="285750" indent="-285750">
              <a:lnSpc>
                <a:spcPct val="150000"/>
              </a:lnSpc>
            </a:pPr>
            <a:endParaRPr kumimoji="1" lang="en-US" altLang="zh-TW" sz="1600" dirty="0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</p:spPr>
        <p:txBody>
          <a:bodyPr/>
          <a:lstStyle/>
          <a:p>
            <a:r>
              <a:rPr kumimoji="1" lang="en-US" altLang="zh-TW" dirty="0"/>
              <a:t>Circular Economy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1F6EFF6-C008-624D-81CC-A0C87C409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527" y="266912"/>
            <a:ext cx="728045" cy="59175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4E20B62-8AB4-7A48-986B-BF6AFF7ACA84}"/>
              </a:ext>
            </a:extLst>
          </p:cNvPr>
          <p:cNvSpPr/>
          <p:nvPr/>
        </p:nvSpPr>
        <p:spPr>
          <a:xfrm>
            <a:off x="3925905" y="4553835"/>
            <a:ext cx="5218095" cy="335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200" b="1" dirty="0"/>
              <a:t>Definition of CE: Butterfly Diagram from Ellen MacArthur Foundation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DBD66F-F7C4-0043-B089-B785438F446E}"/>
              </a:ext>
            </a:extLst>
          </p:cNvPr>
          <p:cNvSpPr/>
          <p:nvPr/>
        </p:nvSpPr>
        <p:spPr>
          <a:xfrm>
            <a:off x="475488" y="3337560"/>
            <a:ext cx="2532888" cy="548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EC9D51A5-C866-C247-AA66-270ECA566FB9}"/>
              </a:ext>
            </a:extLst>
          </p:cNvPr>
          <p:cNvSpPr/>
          <p:nvPr/>
        </p:nvSpPr>
        <p:spPr>
          <a:xfrm>
            <a:off x="209748" y="3987452"/>
            <a:ext cx="3508551" cy="1050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200" dirty="0"/>
              <a:t>Focus on heavy industry and the promotion of reusing waste disposal, such as steel slags.(</a:t>
            </a:r>
            <a:r>
              <a:rPr kumimoji="1" lang="zh-CN" altLang="en-US" sz="1200" dirty="0"/>
              <a:t>鋼爐渣</a:t>
            </a:r>
            <a:r>
              <a:rPr kumimoji="1" lang="en-US" altLang="zh-TW" sz="1200" dirty="0"/>
              <a:t>) But </a:t>
            </a:r>
            <a:r>
              <a:rPr kumimoji="1" lang="en-US" altLang="zh-TW" sz="1200" dirty="0">
                <a:solidFill>
                  <a:srgbClr val="FF0000"/>
                </a:solidFill>
              </a:rPr>
              <a:t>no</a:t>
            </a:r>
            <a:r>
              <a:rPr kumimoji="1" lang="en-US" altLang="zh-TW" sz="1200" dirty="0"/>
              <a:t> CE model or promotion on E-commerce industry. </a:t>
            </a:r>
          </a:p>
          <a:p>
            <a:r>
              <a:rPr kumimoji="1" lang="en-US" altLang="zh-TW" sz="1200" dirty="0">
                <a:solidFill>
                  <a:srgbClr val="FF0000"/>
                </a:solidFill>
              </a:rPr>
              <a:t>EPA</a:t>
            </a:r>
            <a:r>
              <a:rPr kumimoji="1" lang="en-US" altLang="zh-TW" sz="1200" dirty="0"/>
              <a:t> is in full charge of this.</a:t>
            </a:r>
            <a:endParaRPr kumimoji="1" lang="zh-TW" altLang="en-US" sz="1200" dirty="0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21359A32-802C-B24C-B9CD-295A3D468C08}"/>
              </a:ext>
            </a:extLst>
          </p:cNvPr>
          <p:cNvGrpSpPr/>
          <p:nvPr/>
        </p:nvGrpSpPr>
        <p:grpSpPr>
          <a:xfrm>
            <a:off x="3615548" y="1036779"/>
            <a:ext cx="5528452" cy="3517056"/>
            <a:chOff x="4277602" y="1036779"/>
            <a:chExt cx="4592640" cy="292171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6AC66EC8-2B88-0641-83A2-F9751B261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78" t="2828" r="2086" b="3172"/>
            <a:stretch/>
          </p:blipFill>
          <p:spPr>
            <a:xfrm>
              <a:off x="4493903" y="1036779"/>
              <a:ext cx="4366621" cy="2921717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C6ADC82-7D90-0244-AACB-D0CC2304B018}"/>
                </a:ext>
              </a:extLst>
            </p:cNvPr>
            <p:cNvSpPr/>
            <p:nvPr/>
          </p:nvSpPr>
          <p:spPr>
            <a:xfrm>
              <a:off x="8374087" y="1862434"/>
              <a:ext cx="496155" cy="147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recycle</a:t>
              </a:r>
              <a:endParaRPr kumimoji="1" lang="zh-TW" altLang="en-US" sz="900" dirty="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D688CAB8-27FA-374B-B493-8B1B7F5BE3F5}"/>
                </a:ext>
              </a:extLst>
            </p:cNvPr>
            <p:cNvSpPr/>
            <p:nvPr/>
          </p:nvSpPr>
          <p:spPr>
            <a:xfrm>
              <a:off x="7745659" y="2454481"/>
              <a:ext cx="983223" cy="14241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reuse/redistribute</a:t>
              </a:r>
              <a:endParaRPr kumimoji="1" lang="zh-TW" altLang="en-US" sz="900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DD0F0D5-B46E-D14A-96F9-20A06AF650B9}"/>
                </a:ext>
              </a:extLst>
            </p:cNvPr>
            <p:cNvSpPr/>
            <p:nvPr/>
          </p:nvSpPr>
          <p:spPr>
            <a:xfrm>
              <a:off x="8099928" y="2231526"/>
              <a:ext cx="770313" cy="1828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refurbish/</a:t>
              </a:r>
              <a:br>
                <a:rPr kumimoji="1" lang="en-US" altLang="zh-TW" sz="900" dirty="0"/>
              </a:br>
              <a:r>
                <a:rPr kumimoji="1" lang="en-US" altLang="zh-TW" sz="900" dirty="0"/>
                <a:t>remanufacture</a:t>
              </a:r>
              <a:endParaRPr kumimoji="1" lang="zh-TW" altLang="en-US" sz="900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3895818-39E9-9A42-AF7B-2C7BD39CCA2D}"/>
                </a:ext>
              </a:extLst>
            </p:cNvPr>
            <p:cNvSpPr/>
            <p:nvPr/>
          </p:nvSpPr>
          <p:spPr>
            <a:xfrm>
              <a:off x="7457663" y="2643225"/>
              <a:ext cx="946521" cy="1476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maintain/prolong</a:t>
              </a:r>
              <a:endParaRPr kumimoji="1" lang="zh-TW" altLang="en-US" sz="900" dirty="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41AF4DA-D8F6-4148-8696-03E5A3ECF1A6}"/>
                </a:ext>
              </a:extLst>
            </p:cNvPr>
            <p:cNvSpPr/>
            <p:nvPr/>
          </p:nvSpPr>
          <p:spPr>
            <a:xfrm>
              <a:off x="7204584" y="2247046"/>
              <a:ext cx="447535" cy="1213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share</a:t>
              </a:r>
              <a:endParaRPr kumimoji="1" lang="zh-TW" altLang="en-US" sz="900" dirty="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E577292-A7D6-B04F-B16F-E1653A40651F}"/>
                </a:ext>
              </a:extLst>
            </p:cNvPr>
            <p:cNvSpPr/>
            <p:nvPr/>
          </p:nvSpPr>
          <p:spPr>
            <a:xfrm>
              <a:off x="7877301" y="1084444"/>
              <a:ext cx="860755" cy="2197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stock management</a:t>
              </a:r>
              <a:endParaRPr kumimoji="1" lang="zh-TW" altLang="en-US" sz="900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0555759-0B20-664E-A16D-012429A3C315}"/>
                </a:ext>
              </a:extLst>
            </p:cNvPr>
            <p:cNvSpPr/>
            <p:nvPr/>
          </p:nvSpPr>
          <p:spPr>
            <a:xfrm>
              <a:off x="4966666" y="1090470"/>
              <a:ext cx="880573" cy="2197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renewable flows </a:t>
              </a:r>
            </a:p>
            <a:p>
              <a:pPr algn="ctr"/>
              <a:r>
                <a:rPr kumimoji="1" lang="en-US" altLang="zh-TW" sz="900" dirty="0"/>
                <a:t>management</a:t>
              </a:r>
              <a:endParaRPr kumimoji="1" lang="zh-TW" altLang="en-US" sz="900" dirty="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84EEA80-4F5C-DC4E-B4A2-9CBE30320A16}"/>
                </a:ext>
              </a:extLst>
            </p:cNvPr>
            <p:cNvSpPr/>
            <p:nvPr/>
          </p:nvSpPr>
          <p:spPr>
            <a:xfrm>
              <a:off x="4277602" y="1936243"/>
              <a:ext cx="689064" cy="12134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regeneration</a:t>
              </a:r>
              <a:endParaRPr kumimoji="1" lang="zh-TW" altLang="en-US" sz="900" dirty="0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2E8B6F39-5D2F-174C-8A0B-DD2E64E6FDD4}"/>
                </a:ext>
              </a:extLst>
            </p:cNvPr>
            <p:cNvSpPr/>
            <p:nvPr/>
          </p:nvSpPr>
          <p:spPr>
            <a:xfrm>
              <a:off x="5580710" y="1817745"/>
              <a:ext cx="656072" cy="2369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biochemical feedstock</a:t>
              </a:r>
              <a:endParaRPr kumimoji="1" lang="zh-TW" altLang="en-US" sz="900" dirty="0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33CB7A8-D445-464C-98B3-4DA2CE98973C}"/>
                </a:ext>
              </a:extLst>
            </p:cNvPr>
            <p:cNvSpPr/>
            <p:nvPr/>
          </p:nvSpPr>
          <p:spPr>
            <a:xfrm>
              <a:off x="5684838" y="2571445"/>
              <a:ext cx="581890" cy="1393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cascades</a:t>
              </a:r>
              <a:endParaRPr kumimoji="1" lang="zh-TW" altLang="en-US" sz="900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04218AC-1257-AC4C-9534-D9AF178F18C5}"/>
                </a:ext>
              </a:extLst>
            </p:cNvPr>
            <p:cNvSpPr/>
            <p:nvPr/>
          </p:nvSpPr>
          <p:spPr>
            <a:xfrm>
              <a:off x="4605251" y="2609460"/>
              <a:ext cx="450869" cy="8694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biogas</a:t>
              </a:r>
              <a:endParaRPr kumimoji="1" lang="zh-TW" altLang="en-US" sz="800" dirty="0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1C803216-0632-0640-B050-F9EA7426B2F9}"/>
                </a:ext>
              </a:extLst>
            </p:cNvPr>
            <p:cNvSpPr/>
            <p:nvPr/>
          </p:nvSpPr>
          <p:spPr>
            <a:xfrm>
              <a:off x="4811753" y="2902646"/>
              <a:ext cx="646938" cy="19493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anaerobic digestion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C5B8C5F1-976E-5045-A3ED-30FB069B45F8}"/>
                </a:ext>
              </a:extLst>
            </p:cNvPr>
            <p:cNvSpPr/>
            <p:nvPr/>
          </p:nvSpPr>
          <p:spPr>
            <a:xfrm>
              <a:off x="5356802" y="3219062"/>
              <a:ext cx="689322" cy="37034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sz="900" dirty="0"/>
                <a:t>extraction of</a:t>
              </a:r>
            </a:p>
            <a:p>
              <a:pPr algn="ctr"/>
              <a:r>
                <a:rPr kumimoji="1" lang="en-US" altLang="zh-TW" sz="900" dirty="0"/>
                <a:t>biochemical feedstock</a:t>
              </a:r>
              <a:endParaRPr kumimoji="1" lang="zh-TW" alt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3702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/>
          <p:nvPr/>
        </p:nvSpPr>
        <p:spPr>
          <a:xfrm>
            <a:off x="6601923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2" name="Google Shape;202;p37"/>
          <p:cNvSpPr/>
          <p:nvPr/>
        </p:nvSpPr>
        <p:spPr>
          <a:xfrm>
            <a:off x="46390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3" name="Google Shape;203;p37"/>
          <p:cNvSpPr/>
          <p:nvPr/>
        </p:nvSpPr>
        <p:spPr>
          <a:xfrm>
            <a:off x="26761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4" name="Google Shape;204;p37"/>
          <p:cNvSpPr/>
          <p:nvPr/>
        </p:nvSpPr>
        <p:spPr>
          <a:xfrm>
            <a:off x="713225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1"/>
          </p:nvPr>
        </p:nvSpPr>
        <p:spPr>
          <a:xfrm>
            <a:off x="713225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</a:rPr>
              <a:t>Situation in Taiwan</a:t>
            </a:r>
            <a:endParaRPr sz="1200" b="1" dirty="0">
              <a:solidFill>
                <a:schemeClr val="tx1"/>
              </a:solidFill>
            </a:endParaRPr>
          </a:p>
        </p:txBody>
      </p:sp>
      <p:sp>
        <p:nvSpPr>
          <p:cNvPr id="207" name="Google Shape;207;p37"/>
          <p:cNvSpPr txBox="1">
            <a:spLocks noGrp="1"/>
          </p:cNvSpPr>
          <p:nvPr>
            <p:ph type="subTitle" idx="2"/>
          </p:nvPr>
        </p:nvSpPr>
        <p:spPr>
          <a:xfrm>
            <a:off x="713180" y="2810551"/>
            <a:ext cx="1828800" cy="337729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Introduction</a:t>
            </a:r>
            <a:endParaRPr dirty="0"/>
          </a:p>
        </p:txBody>
      </p:sp>
      <p:sp>
        <p:nvSpPr>
          <p:cNvPr id="208" name="Google Shape;208;p37"/>
          <p:cNvSpPr txBox="1">
            <a:spLocks noGrp="1"/>
          </p:cNvSpPr>
          <p:nvPr>
            <p:ph type="subTitle" idx="4"/>
          </p:nvPr>
        </p:nvSpPr>
        <p:spPr>
          <a:xfrm>
            <a:off x="2674613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Reduction alliance, label, guidelines, and  pilot program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5"/>
          </p:nvPr>
        </p:nvSpPr>
        <p:spPr>
          <a:xfrm>
            <a:off x="2674613" y="2738400"/>
            <a:ext cx="1828800" cy="629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Reduction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Efforts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0" name="Google Shape;210;p37"/>
          <p:cNvSpPr txBox="1">
            <a:spLocks noGrp="1"/>
          </p:cNvSpPr>
          <p:nvPr>
            <p:ph type="subTitle" idx="7"/>
          </p:nvPr>
        </p:nvSpPr>
        <p:spPr>
          <a:xfrm>
            <a:off x="463600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EPA, MOEA, </a:t>
            </a:r>
            <a:r>
              <a:rPr lang="en-US" sz="1200" dirty="0" err="1">
                <a:solidFill>
                  <a:schemeClr val="accent2"/>
                </a:solidFill>
              </a:rPr>
              <a:t>PackAge</a:t>
            </a:r>
            <a:r>
              <a:rPr lang="en-US" sz="1200" dirty="0">
                <a:solidFill>
                  <a:schemeClr val="accent2"/>
                </a:solidFill>
              </a:rPr>
              <a:t>+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Interview results and perspectives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11" name="Google Shape;211;p37"/>
          <p:cNvSpPr txBox="1">
            <a:spLocks noGrp="1"/>
          </p:cNvSpPr>
          <p:nvPr>
            <p:ph type="subTitle" idx="8"/>
          </p:nvPr>
        </p:nvSpPr>
        <p:spPr>
          <a:xfrm>
            <a:off x="4635963" y="2810551"/>
            <a:ext cx="14295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Interview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2" name="Google Shape;212;p37"/>
          <p:cNvSpPr txBox="1">
            <a:spLocks noGrp="1"/>
          </p:cNvSpPr>
          <p:nvPr>
            <p:ph type="subTitle" idx="13"/>
          </p:nvPr>
        </p:nvSpPr>
        <p:spPr>
          <a:xfrm>
            <a:off x="660196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EU vs. Taiwan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>
                <a:solidFill>
                  <a:schemeClr val="accent2"/>
                </a:solidFill>
              </a:rPr>
              <a:t>RePack</a:t>
            </a:r>
            <a:r>
              <a:rPr lang="en-US" sz="1200" dirty="0">
                <a:solidFill>
                  <a:schemeClr val="accent2"/>
                </a:solidFill>
              </a:rPr>
              <a:t> vs. </a:t>
            </a:r>
            <a:r>
              <a:rPr lang="en-US" sz="1200" dirty="0" err="1">
                <a:solidFill>
                  <a:schemeClr val="accent2"/>
                </a:solidFill>
              </a:rPr>
              <a:t>PackAge</a:t>
            </a:r>
            <a:r>
              <a:rPr lang="en-US" sz="1200" dirty="0">
                <a:solidFill>
                  <a:schemeClr val="accent2"/>
                </a:solidFill>
              </a:rPr>
              <a:t>+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altLang="zh-TW" sz="1200" dirty="0">
                <a:solidFill>
                  <a:schemeClr val="accent2"/>
                </a:solidFill>
              </a:rPr>
              <a:t>EPA vs. </a:t>
            </a:r>
            <a:r>
              <a:rPr lang="en-US" altLang="zh-TW" sz="1200" dirty="0" err="1">
                <a:solidFill>
                  <a:schemeClr val="accent2"/>
                </a:solidFill>
              </a:rPr>
              <a:t>PackAge</a:t>
            </a:r>
            <a:r>
              <a:rPr lang="en-US" altLang="zh-TW" sz="1200" dirty="0">
                <a:solidFill>
                  <a:schemeClr val="accent2"/>
                </a:solidFill>
              </a:rPr>
              <a:t>+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1200" dirty="0">
                <a:solidFill>
                  <a:schemeClr val="accent2"/>
                </a:solidFill>
              </a:rPr>
              <a:t>Perspectives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subTitle" idx="14"/>
          </p:nvPr>
        </p:nvSpPr>
        <p:spPr>
          <a:xfrm>
            <a:off x="6601923" y="2810551"/>
            <a:ext cx="18288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Comparison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3"/>
          </p:nvPr>
        </p:nvSpPr>
        <p:spPr>
          <a:xfrm>
            <a:off x="713232" y="2007850"/>
            <a:ext cx="576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title" idx="6"/>
          </p:nvPr>
        </p:nvSpPr>
        <p:spPr>
          <a:xfrm>
            <a:off x="2679192" y="200785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9"/>
          </p:nvPr>
        </p:nvSpPr>
        <p:spPr>
          <a:xfrm>
            <a:off x="4636008" y="201168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7" name="Google Shape;217;p37"/>
          <p:cNvSpPr txBox="1">
            <a:spLocks noGrp="1"/>
          </p:cNvSpPr>
          <p:nvPr>
            <p:ph type="title" idx="15"/>
          </p:nvPr>
        </p:nvSpPr>
        <p:spPr>
          <a:xfrm>
            <a:off x="6601968" y="201168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</a:rPr>
              <a:t>04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76B91963-51CB-DD46-9688-CE5A7281DBE3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31" name="Google Shape;423;p52">
            <a:extLst>
              <a:ext uri="{FF2B5EF4-FFF2-40B4-BE49-F238E27FC236}">
                <a16:creationId xmlns:a16="http://schemas.microsoft.com/office/drawing/2014/main" id="{9851B4F6-B46A-4843-80D6-A7A40866F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6464815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altLang="zh-TW" sz="3600" dirty="0">
                <a:solidFill>
                  <a:schemeClr val="accent1"/>
                </a:solidFill>
              </a:rPr>
              <a:t>Bureau of Industry</a:t>
            </a:r>
          </a:p>
        </p:txBody>
      </p:sp>
      <p:sp>
        <p:nvSpPr>
          <p:cNvPr id="33" name="副標題 1">
            <a:extLst>
              <a:ext uri="{FF2B5EF4-FFF2-40B4-BE49-F238E27FC236}">
                <a16:creationId xmlns:a16="http://schemas.microsoft.com/office/drawing/2014/main" id="{582D1275-278B-0E4E-9660-260EB58F9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25" y="1106492"/>
            <a:ext cx="7985514" cy="3584379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Collaboration with EPA happens only on the meeting held by </a:t>
            </a:r>
            <a:r>
              <a:rPr kumimoji="1" lang="en-US" altLang="zh-TW" sz="1600" b="1" dirty="0"/>
              <a:t>CEPO (Circular Economy Promoting Office).</a:t>
            </a: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Issues on industrial area, production of firms, and the </a:t>
            </a:r>
            <a:r>
              <a:rPr kumimoji="1" lang="en-US" altLang="zh-TW" sz="1600" b="1" dirty="0"/>
              <a:t>regulation loosening</a:t>
            </a:r>
            <a:r>
              <a:rPr kumimoji="1" lang="en-US" altLang="zh-TW" sz="1600" dirty="0"/>
              <a:t>. </a:t>
            </a: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endParaRPr kumimoji="1" lang="en-US" altLang="zh-TW" sz="1600" dirty="0"/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r>
              <a:rPr kumimoji="1" lang="en-US" altLang="zh-TW" sz="1600" b="1" dirty="0"/>
              <a:t>Did not </a:t>
            </a:r>
            <a:r>
              <a:rPr kumimoji="1" lang="en-US" altLang="zh-TW" sz="1600" dirty="0"/>
              <a:t>provide subsidy for EPA pilot plans.</a:t>
            </a: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Subsidize the </a:t>
            </a:r>
            <a:r>
              <a:rPr kumimoji="1" lang="en-US" altLang="zh-TW" sz="1600" b="1" dirty="0"/>
              <a:t>innovation of technology</a:t>
            </a:r>
            <a:r>
              <a:rPr kumimoji="1" lang="en-US" altLang="zh-TW" sz="1600" dirty="0"/>
              <a:t>: 5G, AI, automation, industry promotion.</a:t>
            </a: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r>
              <a:rPr kumimoji="1" lang="en-US" altLang="zh-TW" sz="1600" dirty="0"/>
              <a:t>Subsidy for </a:t>
            </a:r>
            <a:r>
              <a:rPr kumimoji="1" lang="en-US" altLang="zh-TW" sz="1600" dirty="0" err="1"/>
              <a:t>PackAge</a:t>
            </a:r>
            <a:r>
              <a:rPr kumimoji="1" lang="en-US" altLang="zh-TW" sz="1600" dirty="0"/>
              <a:t>+ might be provided by: </a:t>
            </a:r>
            <a:r>
              <a:rPr kumimoji="1" lang="en-US" altLang="zh-TW" sz="1600" b="1" dirty="0"/>
              <a:t>Department of Technology (</a:t>
            </a:r>
            <a:r>
              <a:rPr kumimoji="1" lang="zh-CN" altLang="en-US" sz="1600" b="1" dirty="0"/>
              <a:t>技術處</a:t>
            </a:r>
            <a:r>
              <a:rPr kumimoji="1" lang="en-US" altLang="zh-TW" sz="1600" b="1" dirty="0"/>
              <a:t>) or Small and Medium Enterprise Administration (</a:t>
            </a:r>
            <a:r>
              <a:rPr kumimoji="1" lang="zh-CN" altLang="en-US" sz="1600" b="1" dirty="0"/>
              <a:t>中小企業處</a:t>
            </a:r>
            <a:r>
              <a:rPr kumimoji="1" lang="en-US" altLang="zh-TW" sz="1600" b="1" dirty="0"/>
              <a:t>)</a:t>
            </a:r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endParaRPr kumimoji="1" lang="en-US" altLang="zh-TW" sz="1600" dirty="0"/>
          </a:p>
          <a:p>
            <a:pPr marL="285750" indent="-285750">
              <a:lnSpc>
                <a:spcPct val="150000"/>
              </a:lnSpc>
              <a:buSzPct val="100000"/>
              <a:buFont typeface="Wingdings" pitchFamily="2" charset="2"/>
              <a:buChar char="l"/>
            </a:pPr>
            <a:endParaRPr kumimoji="1" lang="en-US" altLang="zh-TW" sz="1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D2D2141-2AD7-7347-8C24-0A8E50A78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527" y="266912"/>
            <a:ext cx="728045" cy="591754"/>
          </a:xfrm>
          <a:prstGeom prst="rect">
            <a:avLst/>
          </a:prstGeom>
        </p:spPr>
      </p:pic>
      <p:sp>
        <p:nvSpPr>
          <p:cNvPr id="2" name="圓角矩形 1">
            <a:extLst>
              <a:ext uri="{FF2B5EF4-FFF2-40B4-BE49-F238E27FC236}">
                <a16:creationId xmlns:a16="http://schemas.microsoft.com/office/drawing/2014/main" id="{EE220BDE-C515-114D-8CF4-2ECA684C18FE}"/>
              </a:ext>
            </a:extLst>
          </p:cNvPr>
          <p:cNvSpPr/>
          <p:nvPr/>
        </p:nvSpPr>
        <p:spPr>
          <a:xfrm>
            <a:off x="713225" y="4260166"/>
            <a:ext cx="7985514" cy="430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dirty="0"/>
              <a:t>CE related business in Taiwan now focuses on rental services, but not much on product designing. 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754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5"/>
            <a:ext cx="6035047" cy="572700"/>
          </a:xfrm>
        </p:spPr>
        <p:txBody>
          <a:bodyPr/>
          <a:lstStyle/>
          <a:p>
            <a:r>
              <a:rPr kumimoji="1" lang="en-US" altLang="zh-TW" dirty="0"/>
              <a:t>Business Model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814" y="1312473"/>
            <a:ext cx="8152782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Third-party packaging provider</a:t>
            </a:r>
            <a:br>
              <a:rPr kumimoji="1" lang="en-US" altLang="zh-TW" sz="1600" b="1" dirty="0">
                <a:latin typeface="Open Sans"/>
                <a:ea typeface="Open Sans"/>
                <a:cs typeface="Open Sans"/>
              </a:rPr>
            </a:b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(buy or rent)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Reusable for 50 times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/>
              <a:t>Recycled PET material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Reduce 1.2</a:t>
            </a:r>
            <a:r>
              <a:rPr kumimoji="1" lang="zh-TW" altLang="en-US" sz="1600" b="1" dirty="0">
                <a:latin typeface="Open Sans"/>
                <a:ea typeface="Open Sans"/>
                <a:cs typeface="Open Sans"/>
              </a:rPr>
              <a:t> </a:t>
            </a: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kg carbon emission</a:t>
            </a:r>
            <a:br>
              <a:rPr kumimoji="1" lang="en-US" altLang="zh-TW" sz="1600" b="1" dirty="0">
                <a:latin typeface="Open Sans"/>
                <a:ea typeface="Open Sans"/>
                <a:cs typeface="Open Sans"/>
              </a:rPr>
            </a:br>
            <a:r>
              <a:rPr kumimoji="1" lang="en-US" altLang="zh-TW" sz="1200" b="1" dirty="0">
                <a:latin typeface="Open Sans"/>
                <a:ea typeface="Open Sans"/>
                <a:cs typeface="Open Sans"/>
              </a:rPr>
              <a:t>(packaging production + burn after recycled)</a:t>
            </a:r>
          </a:p>
          <a:p>
            <a:pPr marL="285750" indent="-285750">
              <a:lnSpc>
                <a:spcPct val="150000"/>
              </a:lnSpc>
            </a:pPr>
            <a:endParaRPr kumimoji="1" lang="en-US" altLang="zh-TW" sz="1200" b="1" dirty="0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50000"/>
              </a:lnSpc>
            </a:pPr>
            <a:endParaRPr kumimoji="1" lang="en-US" altLang="zh-TW" sz="16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B26B285-07F4-9D48-89FB-57D5567E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28" y="139400"/>
            <a:ext cx="956505" cy="95650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C1C6DB9-3752-5649-989E-2857FE3AA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1376" y="1390653"/>
            <a:ext cx="4885927" cy="30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31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5"/>
            <a:ext cx="6035047" cy="572700"/>
          </a:xfrm>
        </p:spPr>
        <p:txBody>
          <a:bodyPr/>
          <a:lstStyle/>
          <a:p>
            <a:r>
              <a:rPr kumimoji="1" lang="en-US" altLang="zh-TW" dirty="0"/>
              <a:t>Sustainable Partnership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8152782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/>
              <a:t>E-commerce platforms, such as </a:t>
            </a:r>
            <a:r>
              <a:rPr kumimoji="1" lang="en-US" altLang="zh-TW" sz="1600" b="1" dirty="0" err="1"/>
              <a:t>Pchome</a:t>
            </a:r>
            <a:r>
              <a:rPr kumimoji="1" lang="en-US" altLang="zh-TW" sz="1600" b="1" dirty="0"/>
              <a:t>, Uniqlo, </a:t>
            </a:r>
            <a:r>
              <a:rPr kumimoji="1" lang="en-US" altLang="zh-TW" sz="1600" b="1" dirty="0" err="1"/>
              <a:t>Aromase</a:t>
            </a:r>
            <a:r>
              <a:rPr kumimoji="1" lang="en-US" altLang="zh-TW" sz="1600" b="1" dirty="0"/>
              <a:t>…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Return points, such as 7-11, </a:t>
            </a:r>
            <a:r>
              <a:rPr kumimoji="1" lang="en-US" altLang="zh-TW" sz="1600" b="1" dirty="0" err="1">
                <a:latin typeface="Open Sans"/>
                <a:ea typeface="Open Sans"/>
                <a:cs typeface="Open Sans"/>
              </a:rPr>
              <a:t>FamilyMart</a:t>
            </a: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…</a:t>
            </a:r>
          </a:p>
          <a:p>
            <a:pPr>
              <a:lnSpc>
                <a:spcPct val="150000"/>
              </a:lnSpc>
              <a:buNone/>
            </a:pPr>
            <a:endParaRPr kumimoji="1" lang="en-US" altLang="zh-TW" sz="1600" b="1" dirty="0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50000"/>
              </a:lnSpc>
            </a:pPr>
            <a:endParaRPr kumimoji="1" lang="en-US" altLang="zh-TW" sz="1600" b="1" dirty="0">
              <a:latin typeface="Open Sans"/>
              <a:ea typeface="Open Sans"/>
              <a:cs typeface="Open Sans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B26B285-07F4-9D48-89FB-57D5567E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28" y="139400"/>
            <a:ext cx="956505" cy="956505"/>
          </a:xfrm>
          <a:prstGeom prst="rect">
            <a:avLst/>
          </a:prstGeom>
        </p:spPr>
      </p:pic>
      <p:pic>
        <p:nvPicPr>
          <p:cNvPr id="10" name="內容版面配置區 4">
            <a:extLst>
              <a:ext uri="{FF2B5EF4-FFF2-40B4-BE49-F238E27FC236}">
                <a16:creationId xmlns:a16="http://schemas.microsoft.com/office/drawing/2014/main" id="{67ABA27C-EE46-8946-B391-1F8B4E8ABA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846"/>
          <a:stretch/>
        </p:blipFill>
        <p:spPr>
          <a:xfrm>
            <a:off x="338539" y="2838203"/>
            <a:ext cx="8515529" cy="18826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7088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5"/>
            <a:ext cx="6035047" cy="572700"/>
          </a:xfrm>
        </p:spPr>
        <p:txBody>
          <a:bodyPr/>
          <a:lstStyle/>
          <a:p>
            <a:r>
              <a:rPr kumimoji="1" lang="en-US" altLang="zh-TW" dirty="0"/>
              <a:t>Incentives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8152782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Eco-friendly brands: second-hand clothes, eco-friendly selection store…</a:t>
            </a:r>
          </a:p>
          <a:p>
            <a:pPr marL="285750" indent="-285750">
              <a:lnSpc>
                <a:spcPct val="150000"/>
              </a:lnSpc>
            </a:pPr>
            <a:endParaRPr kumimoji="1" lang="en-US" altLang="zh-TW" sz="1600" b="1" dirty="0"/>
          </a:p>
          <a:p>
            <a:pPr marL="285750" indent="-285750">
              <a:lnSpc>
                <a:spcPct val="150000"/>
              </a:lnSpc>
            </a:pPr>
            <a:endParaRPr kumimoji="1" lang="en-US" altLang="zh-TW" sz="1600" b="1" dirty="0">
              <a:latin typeface="Open Sans"/>
              <a:ea typeface="Open Sans"/>
              <a:cs typeface="Open Sans"/>
            </a:endParaRPr>
          </a:p>
          <a:p>
            <a:pPr>
              <a:lnSpc>
                <a:spcPct val="150000"/>
              </a:lnSpc>
              <a:buNone/>
            </a:pPr>
            <a:endParaRPr kumimoji="1" lang="en-US" altLang="zh-TW" sz="1600" b="1" dirty="0">
              <a:latin typeface="Open Sans"/>
              <a:ea typeface="Open Sans"/>
              <a:cs typeface="Open Sans"/>
            </a:endParaRP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/>
              <a:t>Big company: CSR, GHG emissions target…</a:t>
            </a:r>
          </a:p>
          <a:p>
            <a:pPr marL="285750" indent="-285750">
              <a:lnSpc>
                <a:spcPct val="150000"/>
              </a:lnSpc>
            </a:pPr>
            <a:endParaRPr kumimoji="1" lang="en-US" altLang="zh-TW" sz="1600" b="1" dirty="0"/>
          </a:p>
          <a:p>
            <a:pPr marL="285750" indent="-285750">
              <a:lnSpc>
                <a:spcPct val="150000"/>
              </a:lnSpc>
            </a:pPr>
            <a:endParaRPr kumimoji="1" lang="en-US" altLang="zh-TW" sz="1600" b="1" dirty="0"/>
          </a:p>
          <a:p>
            <a:pPr marL="285750" indent="-285750">
              <a:lnSpc>
                <a:spcPct val="150000"/>
              </a:lnSpc>
            </a:pPr>
            <a:endParaRPr kumimoji="1" lang="en-US" altLang="zh-TW" sz="1600" b="1" dirty="0"/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>
                <a:latin typeface="Open Sans"/>
                <a:ea typeface="Open Sans"/>
                <a:cs typeface="Open Sans"/>
              </a:rPr>
              <a:t>Gain good publicity </a:t>
            </a:r>
            <a:r>
              <a:rPr kumimoji="1" lang="en-US" altLang="zh-TW" sz="1600" b="1" dirty="0"/>
              <a:t>among consumers.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B26B285-07F4-9D48-89FB-57D5567E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28" y="139400"/>
            <a:ext cx="956505" cy="95650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05FB9561-CBDC-DA43-AE0D-5490FD844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288" y="1883741"/>
            <a:ext cx="842490" cy="84249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CF122C5-8F73-2F4D-BCF2-360E18A37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360" y="3314694"/>
            <a:ext cx="1530668" cy="8048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3FBCD14-5B8F-734A-A4F8-5E8E9C0B43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711" b="28771"/>
          <a:stretch/>
        </p:blipFill>
        <p:spPr>
          <a:xfrm>
            <a:off x="2758102" y="3433647"/>
            <a:ext cx="1434592" cy="56692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37A5587-20EE-784F-BE6E-57D042553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360" y="1810504"/>
            <a:ext cx="988964" cy="988964"/>
          </a:xfrm>
          <a:prstGeom prst="rect">
            <a:avLst/>
          </a:prstGeom>
        </p:spPr>
      </p:pic>
      <p:sp>
        <p:nvSpPr>
          <p:cNvPr id="10" name="圓角矩形 9">
            <a:extLst>
              <a:ext uri="{FF2B5EF4-FFF2-40B4-BE49-F238E27FC236}">
                <a16:creationId xmlns:a16="http://schemas.microsoft.com/office/drawing/2014/main" id="{3B244E29-2820-3146-A596-137BBC9AD35E}"/>
              </a:ext>
            </a:extLst>
          </p:cNvPr>
          <p:cNvSpPr/>
          <p:nvPr/>
        </p:nvSpPr>
        <p:spPr>
          <a:xfrm>
            <a:off x="3627413" y="2039848"/>
            <a:ext cx="4700020" cy="530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Have been </a:t>
            </a:r>
            <a:r>
              <a:rPr kumimoji="1" lang="en-US" altLang="zh-TW" dirty="0" err="1"/>
              <a:t>PackAge</a:t>
            </a:r>
            <a:r>
              <a:rPr kumimoji="1" lang="en-US" altLang="zh-TW" dirty="0"/>
              <a:t>+’s partner from the very beginning.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4473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445025"/>
            <a:ext cx="6035047" cy="572700"/>
          </a:xfrm>
        </p:spPr>
        <p:txBody>
          <a:bodyPr/>
          <a:lstStyle/>
          <a:p>
            <a:r>
              <a:rPr kumimoji="1" lang="en-US" altLang="zh-TW" dirty="0"/>
              <a:t>Perspectives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Interview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8259834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/>
              <a:t>Reverse logistics might be costly in the beginning, but can utilize the forward logistics in the future.</a:t>
            </a:r>
            <a:br>
              <a:rPr kumimoji="1" lang="en-US" altLang="zh-TW" sz="1600" b="1" dirty="0"/>
            </a:br>
            <a:r>
              <a:rPr kumimoji="1" lang="en-US" altLang="zh-TW" sz="1600" dirty="0"/>
              <a:t>(After delivered the packages, truckdriver can also pick up the reusable packaging.)</a:t>
            </a:r>
          </a:p>
          <a:p>
            <a:pPr>
              <a:lnSpc>
                <a:spcPct val="150000"/>
              </a:lnSpc>
              <a:buNone/>
            </a:pPr>
            <a:r>
              <a:rPr kumimoji="1" lang="en-US" altLang="zh-TW" sz="1600" dirty="0"/>
              <a:t> 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/>
              <a:t>Return points set in partner shops or convenience store.</a:t>
            </a:r>
            <a:br>
              <a:rPr kumimoji="1" lang="en-US" altLang="zh-TW" sz="1600" b="1" dirty="0"/>
            </a:br>
            <a:r>
              <a:rPr kumimoji="1" lang="en-US" altLang="zh-TW" sz="1600" dirty="0"/>
              <a:t>When returning packaging, people can also consume in the store.  </a:t>
            </a:r>
            <a:br>
              <a:rPr kumimoji="1" lang="en-US" altLang="zh-TW" sz="1600" dirty="0"/>
            </a:br>
            <a:r>
              <a:rPr kumimoji="1" lang="en-US" altLang="zh-TW" sz="1600" dirty="0"/>
              <a:t>(Win-Win-Win situation)</a:t>
            </a:r>
          </a:p>
          <a:p>
            <a:pPr marL="285750" indent="-285750">
              <a:lnSpc>
                <a:spcPct val="150000"/>
              </a:lnSpc>
            </a:pPr>
            <a:endParaRPr kumimoji="1" lang="en-US" altLang="zh-TW" sz="1600" dirty="0"/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b="1" dirty="0"/>
              <a:t>Retailers need pressure from government, so the guideline served as a stimulation.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B26B285-07F4-9D48-89FB-57D5567E9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728" y="139400"/>
            <a:ext cx="956505" cy="95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7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/>
          <p:nvPr/>
        </p:nvSpPr>
        <p:spPr>
          <a:xfrm>
            <a:off x="6601923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2" name="Google Shape;202;p37"/>
          <p:cNvSpPr/>
          <p:nvPr/>
        </p:nvSpPr>
        <p:spPr>
          <a:xfrm>
            <a:off x="46390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3" name="Google Shape;203;p37"/>
          <p:cNvSpPr/>
          <p:nvPr/>
        </p:nvSpPr>
        <p:spPr>
          <a:xfrm>
            <a:off x="26761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4" name="Google Shape;204;p37"/>
          <p:cNvSpPr/>
          <p:nvPr/>
        </p:nvSpPr>
        <p:spPr>
          <a:xfrm>
            <a:off x="713225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1"/>
          </p:nvPr>
        </p:nvSpPr>
        <p:spPr>
          <a:xfrm>
            <a:off x="713225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Situation in Taiwan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07" name="Google Shape;207;p37"/>
          <p:cNvSpPr txBox="1">
            <a:spLocks noGrp="1"/>
          </p:cNvSpPr>
          <p:nvPr>
            <p:ph type="subTitle" idx="2"/>
          </p:nvPr>
        </p:nvSpPr>
        <p:spPr>
          <a:xfrm>
            <a:off x="713180" y="2810551"/>
            <a:ext cx="1828800" cy="337729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Introduction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08" name="Google Shape;208;p37"/>
          <p:cNvSpPr txBox="1">
            <a:spLocks noGrp="1"/>
          </p:cNvSpPr>
          <p:nvPr>
            <p:ph type="subTitle" idx="4"/>
          </p:nvPr>
        </p:nvSpPr>
        <p:spPr>
          <a:xfrm>
            <a:off x="2674613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Reduction alliance, label, guidelines, and  pilot program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5"/>
          </p:nvPr>
        </p:nvSpPr>
        <p:spPr>
          <a:xfrm>
            <a:off x="2674613" y="2738400"/>
            <a:ext cx="1828800" cy="629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Reduction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Efforts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0" name="Google Shape;210;p37"/>
          <p:cNvSpPr txBox="1">
            <a:spLocks noGrp="1"/>
          </p:cNvSpPr>
          <p:nvPr>
            <p:ph type="subTitle" idx="7"/>
          </p:nvPr>
        </p:nvSpPr>
        <p:spPr>
          <a:xfrm>
            <a:off x="463600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EPA, MOEA, </a:t>
            </a:r>
            <a:r>
              <a:rPr lang="en-US" sz="1200" dirty="0" err="1">
                <a:solidFill>
                  <a:schemeClr val="accent2"/>
                </a:solidFill>
              </a:rPr>
              <a:t>PackAge</a:t>
            </a:r>
            <a:r>
              <a:rPr lang="en-US" sz="1200" dirty="0">
                <a:solidFill>
                  <a:schemeClr val="accent2"/>
                </a:solidFill>
              </a:rPr>
              <a:t>+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Interview results and perspectives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11" name="Google Shape;211;p37"/>
          <p:cNvSpPr txBox="1">
            <a:spLocks noGrp="1"/>
          </p:cNvSpPr>
          <p:nvPr>
            <p:ph type="subTitle" idx="8"/>
          </p:nvPr>
        </p:nvSpPr>
        <p:spPr>
          <a:xfrm>
            <a:off x="4635963" y="2810551"/>
            <a:ext cx="14295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Interview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2" name="Google Shape;212;p37"/>
          <p:cNvSpPr txBox="1">
            <a:spLocks noGrp="1"/>
          </p:cNvSpPr>
          <p:nvPr>
            <p:ph type="subTitle" idx="13"/>
          </p:nvPr>
        </p:nvSpPr>
        <p:spPr>
          <a:xfrm>
            <a:off x="660196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</a:rPr>
              <a:t>EU vs. Taiwan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 err="1">
                <a:solidFill>
                  <a:schemeClr val="tx1"/>
                </a:solidFill>
              </a:rPr>
              <a:t>RePack</a:t>
            </a:r>
            <a:r>
              <a:rPr lang="en-US" sz="1200" b="1" dirty="0">
                <a:solidFill>
                  <a:schemeClr val="tx1"/>
                </a:solidFill>
              </a:rPr>
              <a:t> vs. </a:t>
            </a:r>
            <a:r>
              <a:rPr lang="en-US" sz="1200" b="1" dirty="0" err="1">
                <a:solidFill>
                  <a:schemeClr val="tx1"/>
                </a:solidFill>
              </a:rPr>
              <a:t>PackAge</a:t>
            </a:r>
            <a:r>
              <a:rPr lang="en-US" sz="1200" b="1" dirty="0">
                <a:solidFill>
                  <a:schemeClr val="tx1"/>
                </a:solidFill>
              </a:rPr>
              <a:t>+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altLang="zh-TW" sz="1200" b="1" dirty="0">
                <a:solidFill>
                  <a:schemeClr val="tx1"/>
                </a:solidFill>
              </a:rPr>
              <a:t>EPA vs. </a:t>
            </a:r>
            <a:r>
              <a:rPr lang="en-US" altLang="zh-TW" sz="1200" b="1" dirty="0" err="1">
                <a:solidFill>
                  <a:schemeClr val="tx1"/>
                </a:solidFill>
              </a:rPr>
              <a:t>PackAge</a:t>
            </a:r>
            <a:r>
              <a:rPr lang="en-US" altLang="zh-TW" sz="1200" b="1" dirty="0">
                <a:solidFill>
                  <a:schemeClr val="tx1"/>
                </a:solidFill>
              </a:rPr>
              <a:t>+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1200" b="1" dirty="0">
                <a:solidFill>
                  <a:schemeClr val="tx1"/>
                </a:solidFill>
              </a:rPr>
              <a:t>Perspectives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tx1"/>
              </a:solidFill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subTitle" idx="14"/>
          </p:nvPr>
        </p:nvSpPr>
        <p:spPr>
          <a:xfrm>
            <a:off x="6601923" y="2810551"/>
            <a:ext cx="18288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Comparison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3"/>
          </p:nvPr>
        </p:nvSpPr>
        <p:spPr>
          <a:xfrm>
            <a:off x="713232" y="2007850"/>
            <a:ext cx="576000" cy="572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title" idx="6"/>
          </p:nvPr>
        </p:nvSpPr>
        <p:spPr>
          <a:xfrm>
            <a:off x="2679192" y="200785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9"/>
          </p:nvPr>
        </p:nvSpPr>
        <p:spPr>
          <a:xfrm>
            <a:off x="4636008" y="201168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7" name="Google Shape;217;p37"/>
          <p:cNvSpPr txBox="1">
            <a:spLocks noGrp="1"/>
          </p:cNvSpPr>
          <p:nvPr>
            <p:ph type="title" idx="15"/>
          </p:nvPr>
        </p:nvSpPr>
        <p:spPr>
          <a:xfrm>
            <a:off x="6601968" y="2011680"/>
            <a:ext cx="576000" cy="572700"/>
          </a:xfrm>
          <a:prstGeom prst="rect">
            <a:avLst/>
          </a:prstGeom>
          <a:solidFill>
            <a:schemeClr val="tx1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04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08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86" y="637049"/>
            <a:ext cx="2005338" cy="572700"/>
          </a:xfrm>
        </p:spPr>
        <p:txBody>
          <a:bodyPr/>
          <a:lstStyle/>
          <a:p>
            <a:r>
              <a:rPr kumimoji="1" lang="en-US" altLang="zh-TW" dirty="0"/>
              <a:t>EPA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Comparison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3523242" cy="3367476"/>
          </a:xfrm>
          <a:ln>
            <a:solidFill>
              <a:schemeClr val="accent1"/>
            </a:solidFill>
          </a:ln>
        </p:spPr>
        <p:txBody>
          <a:bodyPr anchor="ctr"/>
          <a:lstStyle/>
          <a:p>
            <a:pPr marL="285750" indent="-285750"/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Government</a:t>
            </a:r>
          </a:p>
          <a:p>
            <a:pPr marL="285750" indent="-285750"/>
            <a:r>
              <a:rPr kumimoji="1" lang="en-US" altLang="zh-TW" sz="1600" dirty="0"/>
              <a:t>Regulatory framework</a:t>
            </a:r>
          </a:p>
          <a:p>
            <a:pPr marL="285750" indent="-285750"/>
            <a:endParaRPr kumimoji="1" lang="en-US" altLang="zh-TW" sz="1600" dirty="0">
              <a:latin typeface="Open Sans"/>
              <a:ea typeface="Open Sans"/>
              <a:cs typeface="Open Sans"/>
            </a:endParaRPr>
          </a:p>
          <a:p>
            <a:pPr marL="285750" indent="-285750"/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Use s</a:t>
            </a:r>
            <a:r>
              <a:rPr kumimoji="1" lang="en-US" altLang="zh-TW" sz="1600" dirty="0"/>
              <a:t>ubsidy &amp; raffle as incentive.</a:t>
            </a:r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/>
              <a:t>R</a:t>
            </a:r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everse logistics: negative attitude</a:t>
            </a:r>
          </a:p>
          <a:p>
            <a:pPr marL="285750" indent="-285750"/>
            <a:endParaRPr kumimoji="1" lang="en-US" altLang="zh-TW" sz="1600" dirty="0">
              <a:latin typeface="Open Sans"/>
              <a:ea typeface="Open Sans"/>
              <a:cs typeface="Open Sans"/>
            </a:endParaRPr>
          </a:p>
          <a:p>
            <a:pPr marL="285750" indent="-285750"/>
            <a:r>
              <a:rPr kumimoji="1" lang="en-US" altLang="zh-TW" sz="1600" dirty="0"/>
              <a:t>Reduction &gt; Reuse</a:t>
            </a:r>
          </a:p>
        </p:txBody>
      </p:sp>
      <p:sp>
        <p:nvSpPr>
          <p:cNvPr id="8" name="副標題 1">
            <a:extLst>
              <a:ext uri="{FF2B5EF4-FFF2-40B4-BE49-F238E27FC236}">
                <a16:creationId xmlns:a16="http://schemas.microsoft.com/office/drawing/2014/main" id="{93429680-3919-B14C-9A17-A2196F0CF905}"/>
              </a:ext>
            </a:extLst>
          </p:cNvPr>
          <p:cNvSpPr txBox="1">
            <a:spLocks/>
          </p:cNvSpPr>
          <p:nvPr/>
        </p:nvSpPr>
        <p:spPr>
          <a:xfrm>
            <a:off x="4703310" y="1353380"/>
            <a:ext cx="3523242" cy="33674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/>
            <a:r>
              <a:rPr kumimoji="1" lang="en-US" altLang="zh-TW" sz="1600" dirty="0"/>
              <a:t>Business</a:t>
            </a:r>
          </a:p>
          <a:p>
            <a:pPr marL="285750" indent="-285750"/>
            <a:r>
              <a:rPr kumimoji="1" lang="en-US" altLang="zh-TW" sz="1600" dirty="0"/>
              <a:t>Partnership, funding</a:t>
            </a:r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/>
              <a:t>Integrate the service of return points, create win-win situation.</a:t>
            </a:r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/>
              <a:t>Reverse logistics: positive attitude</a:t>
            </a:r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/>
              <a:t>Reduction &lt; Reuse</a:t>
            </a:r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3B17F66C-A379-9B4E-8A9C-44470A46836E}"/>
              </a:ext>
            </a:extLst>
          </p:cNvPr>
          <p:cNvSpPr txBox="1">
            <a:spLocks/>
          </p:cNvSpPr>
          <p:nvPr/>
        </p:nvSpPr>
        <p:spPr>
          <a:xfrm>
            <a:off x="4639302" y="63704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TW" dirty="0" err="1"/>
              <a:t>PackAge</a:t>
            </a:r>
            <a:r>
              <a:rPr kumimoji="1" lang="en-US" altLang="zh-TW" dirty="0"/>
              <a:t>+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3610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86" y="637049"/>
            <a:ext cx="2005338" cy="572700"/>
          </a:xfrm>
        </p:spPr>
        <p:txBody>
          <a:bodyPr/>
          <a:lstStyle/>
          <a:p>
            <a:r>
              <a:rPr kumimoji="1" lang="en-US" altLang="zh-TW" dirty="0" err="1"/>
              <a:t>RePack</a:t>
            </a: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C5E8B44-DBF7-9040-8159-28DA22BB8BA8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Comparison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3523242" cy="3367476"/>
          </a:xfrm>
          <a:ln>
            <a:solidFill>
              <a:schemeClr val="accent1"/>
            </a:solidFill>
          </a:ln>
        </p:spPr>
        <p:txBody>
          <a:bodyPr anchor="ctr"/>
          <a:lstStyle/>
          <a:p>
            <a:pPr marL="285750" indent="-285750"/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Finland, EU</a:t>
            </a:r>
          </a:p>
          <a:p>
            <a:pPr marL="285750" indent="-285750"/>
            <a:r>
              <a:rPr kumimoji="1" lang="en-US" altLang="zh-TW" sz="1600" dirty="0"/>
              <a:t>Buy the packaging</a:t>
            </a:r>
          </a:p>
          <a:p>
            <a:pPr marL="285750" indent="-285750"/>
            <a:endParaRPr kumimoji="1" lang="en-US" altLang="zh-TW" sz="1600" dirty="0">
              <a:latin typeface="Open Sans"/>
              <a:ea typeface="Open Sans"/>
              <a:cs typeface="Open Sans"/>
            </a:endParaRPr>
          </a:p>
          <a:p>
            <a:pPr marL="285750" indent="-285750"/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Post Office</a:t>
            </a:r>
            <a:endParaRPr kumimoji="1" lang="en-US" altLang="zh-TW" sz="1600" dirty="0"/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Three sizes of bags</a:t>
            </a:r>
          </a:p>
          <a:p>
            <a:pPr marL="285750" indent="-285750"/>
            <a:endParaRPr kumimoji="1" lang="en-US" altLang="zh-TW" sz="1600" dirty="0">
              <a:latin typeface="Open Sans"/>
              <a:ea typeface="Open Sans"/>
              <a:cs typeface="Open Sans"/>
            </a:endParaRPr>
          </a:p>
          <a:p>
            <a:pPr marL="285750" indent="-285750"/>
            <a:r>
              <a:rPr kumimoji="1" lang="en-US" altLang="zh-TW" sz="1600" dirty="0">
                <a:latin typeface="Open Sans"/>
                <a:ea typeface="Open Sans"/>
                <a:cs typeface="Open Sans"/>
              </a:rPr>
              <a:t>Bar</a:t>
            </a:r>
            <a:r>
              <a:rPr kumimoji="1" lang="en-US" altLang="zh-TW" sz="1600" dirty="0"/>
              <a:t>code system, cleaning system</a:t>
            </a:r>
            <a:endParaRPr kumimoji="1" lang="en-US" altLang="zh-TW" sz="1600" dirty="0">
              <a:latin typeface="Open Sans"/>
              <a:ea typeface="Open Sans"/>
              <a:cs typeface="Open Sans"/>
            </a:endParaRPr>
          </a:p>
        </p:txBody>
      </p:sp>
      <p:sp>
        <p:nvSpPr>
          <p:cNvPr id="8" name="副標題 1">
            <a:extLst>
              <a:ext uri="{FF2B5EF4-FFF2-40B4-BE49-F238E27FC236}">
                <a16:creationId xmlns:a16="http://schemas.microsoft.com/office/drawing/2014/main" id="{93429680-3919-B14C-9A17-A2196F0CF905}"/>
              </a:ext>
            </a:extLst>
          </p:cNvPr>
          <p:cNvSpPr txBox="1">
            <a:spLocks/>
          </p:cNvSpPr>
          <p:nvPr/>
        </p:nvSpPr>
        <p:spPr>
          <a:xfrm>
            <a:off x="4703310" y="1353380"/>
            <a:ext cx="3523242" cy="33674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/>
            <a:r>
              <a:rPr kumimoji="1" lang="en-US" altLang="zh-TW" sz="1600" dirty="0"/>
              <a:t>Taiwan</a:t>
            </a:r>
          </a:p>
          <a:p>
            <a:pPr marL="285750" indent="-285750"/>
            <a:r>
              <a:rPr kumimoji="1" lang="en-US" altLang="zh-TW" sz="1600" dirty="0"/>
              <a:t>Buy or borrow the packaging</a:t>
            </a:r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/>
              <a:t>Return points, create win-win situation.</a:t>
            </a:r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/>
              <a:t>Five sizes of bags and also boxes</a:t>
            </a:r>
          </a:p>
          <a:p>
            <a:pPr marL="285750" indent="-285750"/>
            <a:endParaRPr kumimoji="1" lang="en-US" altLang="zh-TW" sz="1600" dirty="0"/>
          </a:p>
          <a:p>
            <a:pPr marL="285750" indent="-285750"/>
            <a:r>
              <a:rPr kumimoji="1" lang="en-US" altLang="zh-TW" sz="1600" dirty="0"/>
              <a:t>Barcode system, cleaning system</a:t>
            </a:r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3B17F66C-A379-9B4E-8A9C-44470A46836E}"/>
              </a:ext>
            </a:extLst>
          </p:cNvPr>
          <p:cNvSpPr txBox="1">
            <a:spLocks/>
          </p:cNvSpPr>
          <p:nvPr/>
        </p:nvSpPr>
        <p:spPr>
          <a:xfrm>
            <a:off x="4639302" y="637049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en-US" altLang="zh-TW" dirty="0" err="1"/>
              <a:t>PackAge</a:t>
            </a:r>
            <a:r>
              <a:rPr kumimoji="1" lang="en-US" altLang="zh-TW" dirty="0"/>
              <a:t>+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5233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ADE628B9-4CB6-9E4F-B264-4588EE6B7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Future Work</a:t>
            </a:r>
            <a:endParaRPr kumimoji="1" lang="zh-TW" altLang="en-US" dirty="0"/>
          </a:p>
        </p:txBody>
      </p:sp>
      <p:sp>
        <p:nvSpPr>
          <p:cNvPr id="7" name="副標題 1">
            <a:extLst>
              <a:ext uri="{FF2B5EF4-FFF2-40B4-BE49-F238E27FC236}">
                <a16:creationId xmlns:a16="http://schemas.microsoft.com/office/drawing/2014/main" id="{11234ECD-4421-2443-9291-02B2849995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286" y="1353380"/>
            <a:ext cx="8152782" cy="3367476"/>
          </a:xfrm>
        </p:spPr>
        <p:txBody>
          <a:bodyPr/>
          <a:lstStyle/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Go through CSR report of </a:t>
            </a:r>
            <a:r>
              <a:rPr kumimoji="1" lang="en-US" altLang="zh-TW" sz="1600" dirty="0" err="1"/>
              <a:t>PackAge</a:t>
            </a:r>
            <a:r>
              <a:rPr kumimoji="1" lang="en-US" altLang="zh-TW" sz="1600" dirty="0"/>
              <a:t>+’s partners, such as Uniqlo, </a:t>
            </a:r>
            <a:r>
              <a:rPr kumimoji="1" lang="en-US" altLang="zh-TW" sz="1600" dirty="0" err="1"/>
              <a:t>Pchome</a:t>
            </a:r>
            <a:r>
              <a:rPr kumimoji="1" lang="en-US" altLang="zh-TW" sz="1600" dirty="0"/>
              <a:t>…</a:t>
            </a:r>
            <a:br>
              <a:rPr kumimoji="1" lang="en-US" altLang="zh-TW" sz="1600" dirty="0"/>
            </a:br>
            <a:r>
              <a:rPr kumimoji="1" lang="en-US" altLang="zh-TW" sz="1600" dirty="0"/>
              <a:t>(carbon emission reduction, green investment…)</a:t>
            </a:r>
            <a:endParaRPr kumimoji="1" lang="en-US" altLang="zh-TW" sz="1600" b="1" dirty="0"/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Analyze the “sustainable partners” (platforms and return points) </a:t>
            </a:r>
            <a:br>
              <a:rPr kumimoji="1" lang="en-US" altLang="zh-TW" sz="1600" dirty="0"/>
            </a:br>
            <a:r>
              <a:rPr kumimoji="1" lang="en-US" altLang="zh-TW" sz="1600" dirty="0"/>
              <a:t>and their incentives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Interview with </a:t>
            </a:r>
            <a:r>
              <a:rPr kumimoji="1" lang="en-US" altLang="zh-TW" sz="1600" dirty="0" err="1"/>
              <a:t>PackAge</a:t>
            </a:r>
            <a:r>
              <a:rPr kumimoji="1" lang="en-US" altLang="zh-TW" sz="1600" dirty="0"/>
              <a:t>+’s sustainable partners</a:t>
            </a:r>
            <a:br>
              <a:rPr kumimoji="1" lang="en-US" altLang="zh-TW" sz="1600" dirty="0"/>
            </a:br>
            <a:r>
              <a:rPr kumimoji="1" lang="en-US" altLang="zh-TW" sz="1600" dirty="0"/>
              <a:t>(eco-friendly brands, big companies, return point stores)  </a:t>
            </a:r>
          </a:p>
          <a:p>
            <a:pPr marL="285750" indent="-285750">
              <a:lnSpc>
                <a:spcPct val="150000"/>
              </a:lnSpc>
            </a:pPr>
            <a:r>
              <a:rPr kumimoji="1" lang="en-US" altLang="zh-TW" sz="1600" dirty="0"/>
              <a:t>Comparison</a:t>
            </a:r>
            <a:br>
              <a:rPr kumimoji="1" lang="en-US" altLang="zh-TW" sz="1600" dirty="0"/>
            </a:br>
            <a:r>
              <a:rPr kumimoji="1" lang="en-US" altLang="zh-TW" sz="1600" dirty="0"/>
              <a:t>(EU vs. TW, EPA vs. </a:t>
            </a:r>
            <a:r>
              <a:rPr kumimoji="1" lang="en-US" altLang="zh-TW" sz="1600" dirty="0" err="1"/>
              <a:t>PackAge</a:t>
            </a:r>
            <a:r>
              <a:rPr kumimoji="1" lang="en-US" altLang="zh-TW" sz="1600" dirty="0"/>
              <a:t>+, </a:t>
            </a:r>
            <a:r>
              <a:rPr kumimoji="1" lang="en-US" altLang="zh-TW" sz="1600" dirty="0" err="1"/>
              <a:t>RePack</a:t>
            </a:r>
            <a:r>
              <a:rPr kumimoji="1" lang="en-US" altLang="zh-TW" sz="1600" dirty="0"/>
              <a:t> vs. </a:t>
            </a:r>
            <a:r>
              <a:rPr kumimoji="1" lang="en-US" altLang="zh-TW" sz="1600" dirty="0" err="1"/>
              <a:t>PackAge</a:t>
            </a:r>
            <a:r>
              <a:rPr kumimoji="1" lang="en-US" altLang="zh-TW" sz="1600" dirty="0"/>
              <a:t>+)</a:t>
            </a:r>
          </a:p>
        </p:txBody>
      </p:sp>
    </p:spTree>
    <p:extLst>
      <p:ext uri="{BB962C8B-B14F-4D97-AF65-F5344CB8AC3E}">
        <p14:creationId xmlns:p14="http://schemas.microsoft.com/office/powerpoint/2010/main" val="53844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1388100" y="1104900"/>
            <a:ext cx="6367800" cy="2628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cxnSp>
        <p:nvCxnSpPr>
          <p:cNvPr id="231" name="Google Shape;231;p39"/>
          <p:cNvCxnSpPr/>
          <p:nvPr/>
        </p:nvCxnSpPr>
        <p:spPr>
          <a:xfrm rot="10800000">
            <a:off x="3733800" y="3924200"/>
            <a:ext cx="1676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232" name="Google Shape;232;p39"/>
          <p:cNvSpPr/>
          <p:nvPr/>
        </p:nvSpPr>
        <p:spPr>
          <a:xfrm>
            <a:off x="4396775" y="3749000"/>
            <a:ext cx="350400" cy="35040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3"/>
          <p:cNvSpPr txBox="1">
            <a:spLocks noGrp="1"/>
          </p:cNvSpPr>
          <p:nvPr>
            <p:ph type="title"/>
          </p:nvPr>
        </p:nvSpPr>
        <p:spPr>
          <a:xfrm>
            <a:off x="713225" y="533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going on?</a:t>
            </a:r>
            <a:endParaRPr dirty="0"/>
          </a:p>
        </p:txBody>
      </p:sp>
      <p:sp>
        <p:nvSpPr>
          <p:cNvPr id="844" name="Google Shape;844;p53"/>
          <p:cNvSpPr/>
          <p:nvPr/>
        </p:nvSpPr>
        <p:spPr>
          <a:xfrm rot="2700000">
            <a:off x="927030" y="1760663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53"/>
          <p:cNvSpPr txBox="1">
            <a:spLocks noGrp="1"/>
          </p:cNvSpPr>
          <p:nvPr>
            <p:ph type="title" idx="4294967295"/>
          </p:nvPr>
        </p:nvSpPr>
        <p:spPr>
          <a:xfrm>
            <a:off x="2479045" y="3786066"/>
            <a:ext cx="1527600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dirty="0"/>
              <a:t>240 billion </a:t>
            </a:r>
            <a:br>
              <a:rPr lang="en-US" altLang="zh-TW" sz="2000" dirty="0"/>
            </a:br>
            <a:r>
              <a:rPr lang="en-US" altLang="zh-TW" sz="2000" dirty="0"/>
              <a:t>NTD</a:t>
            </a:r>
            <a:endParaRPr sz="2000" dirty="0"/>
          </a:p>
        </p:txBody>
      </p:sp>
      <p:sp>
        <p:nvSpPr>
          <p:cNvPr id="846" name="Google Shape;846;p53"/>
          <p:cNvSpPr/>
          <p:nvPr/>
        </p:nvSpPr>
        <p:spPr>
          <a:xfrm rot="2700000">
            <a:off x="3958975" y="1760663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53"/>
          <p:cNvSpPr/>
          <p:nvPr/>
        </p:nvSpPr>
        <p:spPr>
          <a:xfrm rot="2700000">
            <a:off x="2486471" y="3187635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53"/>
          <p:cNvSpPr txBox="1">
            <a:spLocks noGrp="1"/>
          </p:cNvSpPr>
          <p:nvPr>
            <p:ph type="title" idx="4294967295"/>
          </p:nvPr>
        </p:nvSpPr>
        <p:spPr>
          <a:xfrm>
            <a:off x="3841299" y="2333513"/>
            <a:ext cx="1689583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dirty="0"/>
              <a:t>100 million packaging boxes</a:t>
            </a:r>
            <a:endParaRPr sz="2000" dirty="0"/>
          </a:p>
        </p:txBody>
      </p:sp>
      <p:sp>
        <p:nvSpPr>
          <p:cNvPr id="849" name="Google Shape;849;p53"/>
          <p:cNvSpPr txBox="1">
            <a:spLocks noGrp="1"/>
          </p:cNvSpPr>
          <p:nvPr>
            <p:ph type="title" idx="4294967295"/>
          </p:nvPr>
        </p:nvSpPr>
        <p:spPr>
          <a:xfrm>
            <a:off x="769953" y="2266334"/>
            <a:ext cx="1696003" cy="41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dirty="0"/>
              <a:t>online shopping </a:t>
            </a:r>
            <a:endParaRPr sz="2000" b="1" dirty="0"/>
          </a:p>
        </p:txBody>
      </p:sp>
      <p:sp>
        <p:nvSpPr>
          <p:cNvPr id="18" name="Google Shape;844;p53">
            <a:extLst>
              <a:ext uri="{FF2B5EF4-FFF2-40B4-BE49-F238E27FC236}">
                <a16:creationId xmlns:a16="http://schemas.microsoft.com/office/drawing/2014/main" id="{763F78F8-2E52-FF45-9930-71BB38398BB6}"/>
              </a:ext>
            </a:extLst>
          </p:cNvPr>
          <p:cNvSpPr/>
          <p:nvPr/>
        </p:nvSpPr>
        <p:spPr>
          <a:xfrm rot="2700000">
            <a:off x="5427313" y="3159672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844;p53">
            <a:extLst>
              <a:ext uri="{FF2B5EF4-FFF2-40B4-BE49-F238E27FC236}">
                <a16:creationId xmlns:a16="http://schemas.microsoft.com/office/drawing/2014/main" id="{21B0B8AE-4EF5-6549-A644-DBBF1AB675FD}"/>
              </a:ext>
            </a:extLst>
          </p:cNvPr>
          <p:cNvSpPr/>
          <p:nvPr/>
        </p:nvSpPr>
        <p:spPr>
          <a:xfrm rot="2700000">
            <a:off x="6911384" y="1713405"/>
            <a:ext cx="1431043" cy="14310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B337E73-9D7F-884D-B54A-31D5C844F15F}"/>
              </a:ext>
            </a:extLst>
          </p:cNvPr>
          <p:cNvSpPr/>
          <p:nvPr/>
        </p:nvSpPr>
        <p:spPr>
          <a:xfrm>
            <a:off x="5509411" y="3488084"/>
            <a:ext cx="13724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oversized</a:t>
            </a:r>
            <a:br>
              <a:rPr lang="en-US" altLang="zh-TW" sz="2000" b="1" dirty="0">
                <a:solidFill>
                  <a:schemeClr val="accent1"/>
                </a:solidFill>
                <a:latin typeface="Raleway"/>
                <a:sym typeface="Raleway"/>
              </a:rPr>
            </a:br>
            <a:r>
              <a:rPr lang="en-US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 package</a:t>
            </a:r>
            <a:br>
              <a:rPr lang="en-US" altLang="zh-TW" sz="2000" b="1" dirty="0">
                <a:solidFill>
                  <a:schemeClr val="accent1"/>
                </a:solidFill>
                <a:latin typeface="Raleway"/>
                <a:sym typeface="Raleway"/>
              </a:rPr>
            </a:br>
            <a:r>
              <a:rPr lang="en-US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 waste</a:t>
            </a:r>
            <a:r>
              <a:rPr lang="zh-TW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 </a:t>
            </a:r>
            <a:endParaRPr lang="zh-TW" altLang="en-US" sz="2000" b="1" dirty="0">
              <a:solidFill>
                <a:schemeClr val="accent1"/>
              </a:solidFill>
              <a:latin typeface="Raleway"/>
              <a:sym typeface="Raleway"/>
            </a:endParaRPr>
          </a:p>
        </p:txBody>
      </p:sp>
      <p:sp>
        <p:nvSpPr>
          <p:cNvPr id="21" name="Google Shape;849;p53">
            <a:extLst>
              <a:ext uri="{FF2B5EF4-FFF2-40B4-BE49-F238E27FC236}">
                <a16:creationId xmlns:a16="http://schemas.microsoft.com/office/drawing/2014/main" id="{C0AC1521-8335-A140-8586-FBF2A0BFEE37}"/>
              </a:ext>
            </a:extLst>
          </p:cNvPr>
          <p:cNvSpPr txBox="1">
            <a:spLocks/>
          </p:cNvSpPr>
          <p:nvPr/>
        </p:nvSpPr>
        <p:spPr>
          <a:xfrm>
            <a:off x="6856184" y="2027101"/>
            <a:ext cx="1696003" cy="85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pPr>
              <a:buClr>
                <a:srgbClr val="000000"/>
              </a:buClr>
              <a:buFont typeface="Arial"/>
            </a:pPr>
            <a:r>
              <a:rPr lang="en-US" altLang="zh-TW" sz="2000" b="1" dirty="0">
                <a:solidFill>
                  <a:schemeClr val="accent1"/>
                </a:solidFill>
                <a:latin typeface="Raleway"/>
                <a:cs typeface="Arial"/>
                <a:sym typeface="Arial"/>
              </a:rPr>
              <a:t> </a:t>
            </a:r>
            <a:endParaRPr lang="en-US" sz="2000" b="1" dirty="0">
              <a:solidFill>
                <a:schemeClr val="accent1"/>
              </a:solidFill>
              <a:latin typeface="Raleway"/>
              <a:cs typeface="Arial"/>
              <a:sym typeface="Arial"/>
            </a:endParaRPr>
          </a:p>
        </p:txBody>
      </p:sp>
      <p:sp>
        <p:nvSpPr>
          <p:cNvPr id="31" name="Google Shape;858;p53">
            <a:extLst>
              <a:ext uri="{FF2B5EF4-FFF2-40B4-BE49-F238E27FC236}">
                <a16:creationId xmlns:a16="http://schemas.microsoft.com/office/drawing/2014/main" id="{2F06EAA0-E95B-F944-9395-E8FE2172392F}"/>
              </a:ext>
            </a:extLst>
          </p:cNvPr>
          <p:cNvSpPr txBox="1"/>
          <p:nvPr/>
        </p:nvSpPr>
        <p:spPr>
          <a:xfrm>
            <a:off x="6472187" y="1938131"/>
            <a:ext cx="2463996" cy="935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spcAft>
                <a:spcPts val="1600"/>
              </a:spcAft>
            </a:pPr>
            <a:r>
              <a:rPr lang="en-US" sz="2000" b="1" dirty="0">
                <a:solidFill>
                  <a:schemeClr val="accent1"/>
                </a:solidFill>
                <a:latin typeface="Raleway"/>
                <a:sym typeface="Tajawal"/>
              </a:rPr>
              <a:t>reduction guidelines</a:t>
            </a:r>
            <a:r>
              <a:rPr lang="en" sz="2000" b="1" dirty="0">
                <a:solidFill>
                  <a:schemeClr val="accent1"/>
                </a:solidFill>
                <a:latin typeface="Raleway"/>
                <a:sym typeface="Tajawal"/>
              </a:rPr>
              <a:t> </a:t>
            </a:r>
            <a:br>
              <a:rPr lang="en" sz="2000" b="1" dirty="0">
                <a:solidFill>
                  <a:schemeClr val="accent1"/>
                </a:solidFill>
                <a:latin typeface="Raleway"/>
                <a:sym typeface="Tajawal"/>
              </a:rPr>
            </a:br>
            <a:r>
              <a:rPr lang="en" sz="2000" b="1" dirty="0">
                <a:solidFill>
                  <a:schemeClr val="accent1"/>
                </a:solidFill>
                <a:latin typeface="Raleway"/>
                <a:sym typeface="Tajawal"/>
              </a:rPr>
              <a:t>(2019)</a:t>
            </a:r>
            <a:endParaRPr lang="en-US" sz="2000" b="1" i="1" dirty="0">
              <a:latin typeface="Tajawal"/>
              <a:cs typeface="Tajawal"/>
              <a:sym typeface="Tajawal"/>
            </a:endParaRPr>
          </a:p>
        </p:txBody>
      </p:sp>
      <p:sp>
        <p:nvSpPr>
          <p:cNvPr id="20" name="Google Shape;845;p53">
            <a:extLst>
              <a:ext uri="{FF2B5EF4-FFF2-40B4-BE49-F238E27FC236}">
                <a16:creationId xmlns:a16="http://schemas.microsoft.com/office/drawing/2014/main" id="{9A46217B-0E9E-A341-BBF9-0A085F2AF0C9}"/>
              </a:ext>
            </a:extLst>
          </p:cNvPr>
          <p:cNvSpPr txBox="1">
            <a:spLocks/>
          </p:cNvSpPr>
          <p:nvPr/>
        </p:nvSpPr>
        <p:spPr>
          <a:xfrm>
            <a:off x="5843301" y="4724502"/>
            <a:ext cx="3963323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400" dirty="0"/>
              <a:t>These are data of  year 2019.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B5621AB-3049-2948-B400-9E4FFF92949D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I</a:t>
            </a:r>
            <a:r>
              <a:rPr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ntroduction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88429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/>
          <p:nvPr/>
        </p:nvSpPr>
        <p:spPr>
          <a:xfrm>
            <a:off x="6601923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2" name="Google Shape;202;p37"/>
          <p:cNvSpPr/>
          <p:nvPr/>
        </p:nvSpPr>
        <p:spPr>
          <a:xfrm>
            <a:off x="46390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3" name="Google Shape;203;p37"/>
          <p:cNvSpPr/>
          <p:nvPr/>
        </p:nvSpPr>
        <p:spPr>
          <a:xfrm>
            <a:off x="2676124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7"/>
          <p:cNvSpPr/>
          <p:nvPr/>
        </p:nvSpPr>
        <p:spPr>
          <a:xfrm>
            <a:off x="713225" y="2571750"/>
            <a:ext cx="1828800" cy="18099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subTitle" idx="1"/>
          </p:nvPr>
        </p:nvSpPr>
        <p:spPr>
          <a:xfrm>
            <a:off x="713225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Situation in Taiwan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07" name="Google Shape;207;p37"/>
          <p:cNvSpPr txBox="1">
            <a:spLocks noGrp="1"/>
          </p:cNvSpPr>
          <p:nvPr>
            <p:ph type="subTitle" idx="2"/>
          </p:nvPr>
        </p:nvSpPr>
        <p:spPr>
          <a:xfrm>
            <a:off x="713180" y="2810551"/>
            <a:ext cx="1828800" cy="337729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Introduction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08" name="Google Shape;208;p37"/>
          <p:cNvSpPr txBox="1">
            <a:spLocks noGrp="1"/>
          </p:cNvSpPr>
          <p:nvPr>
            <p:ph type="subTitle" idx="4"/>
          </p:nvPr>
        </p:nvSpPr>
        <p:spPr>
          <a:xfrm>
            <a:off x="2674613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dirty="0">
                <a:solidFill>
                  <a:schemeClr val="tx1"/>
                </a:solidFill>
              </a:rPr>
              <a:t>Reduction alliance, label, guidelines, and  pilot program</a:t>
            </a:r>
            <a:endParaRPr sz="1200" b="1" dirty="0">
              <a:solidFill>
                <a:schemeClr val="tx1"/>
              </a:solidFill>
            </a:endParaRPr>
          </a:p>
        </p:txBody>
      </p:sp>
      <p:sp>
        <p:nvSpPr>
          <p:cNvPr id="209" name="Google Shape;209;p37"/>
          <p:cNvSpPr txBox="1">
            <a:spLocks noGrp="1"/>
          </p:cNvSpPr>
          <p:nvPr>
            <p:ph type="subTitle" idx="5"/>
          </p:nvPr>
        </p:nvSpPr>
        <p:spPr>
          <a:xfrm>
            <a:off x="2674613" y="2738400"/>
            <a:ext cx="1828800" cy="629400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Reduction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Efforts</a:t>
            </a:r>
            <a:endParaRPr dirty="0"/>
          </a:p>
        </p:txBody>
      </p:sp>
      <p:sp>
        <p:nvSpPr>
          <p:cNvPr id="210" name="Google Shape;210;p37"/>
          <p:cNvSpPr txBox="1">
            <a:spLocks noGrp="1"/>
          </p:cNvSpPr>
          <p:nvPr>
            <p:ph type="subTitle" idx="7"/>
          </p:nvPr>
        </p:nvSpPr>
        <p:spPr>
          <a:xfrm>
            <a:off x="463600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EPA, MOEA, </a:t>
            </a:r>
            <a:r>
              <a:rPr lang="en-US" sz="1200" dirty="0" err="1">
                <a:solidFill>
                  <a:schemeClr val="accent2"/>
                </a:solidFill>
              </a:rPr>
              <a:t>PackAge</a:t>
            </a:r>
            <a:r>
              <a:rPr lang="en-US" sz="1200" dirty="0">
                <a:solidFill>
                  <a:schemeClr val="accent2"/>
                </a:solidFill>
              </a:rPr>
              <a:t>+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Interview results and perspectives</a:t>
            </a:r>
            <a:endParaRPr sz="1200" dirty="0">
              <a:solidFill>
                <a:schemeClr val="accent2"/>
              </a:solidFill>
            </a:endParaRPr>
          </a:p>
        </p:txBody>
      </p:sp>
      <p:sp>
        <p:nvSpPr>
          <p:cNvPr id="211" name="Google Shape;211;p37"/>
          <p:cNvSpPr txBox="1">
            <a:spLocks noGrp="1"/>
          </p:cNvSpPr>
          <p:nvPr>
            <p:ph type="subTitle" idx="8"/>
          </p:nvPr>
        </p:nvSpPr>
        <p:spPr>
          <a:xfrm>
            <a:off x="4635963" y="2810551"/>
            <a:ext cx="14295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Interview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2" name="Google Shape;212;p37"/>
          <p:cNvSpPr txBox="1">
            <a:spLocks noGrp="1"/>
          </p:cNvSpPr>
          <p:nvPr>
            <p:ph type="subTitle" idx="13"/>
          </p:nvPr>
        </p:nvSpPr>
        <p:spPr>
          <a:xfrm>
            <a:off x="6601968" y="3520440"/>
            <a:ext cx="1828800" cy="77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>
                <a:solidFill>
                  <a:schemeClr val="accent2"/>
                </a:solidFill>
              </a:rPr>
              <a:t>EU vs. Taiwan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dirty="0" err="1">
                <a:solidFill>
                  <a:schemeClr val="accent2"/>
                </a:solidFill>
              </a:rPr>
              <a:t>RePack</a:t>
            </a:r>
            <a:r>
              <a:rPr lang="en-US" sz="1200" dirty="0">
                <a:solidFill>
                  <a:schemeClr val="accent2"/>
                </a:solidFill>
              </a:rPr>
              <a:t> vs. </a:t>
            </a:r>
            <a:r>
              <a:rPr lang="en-US" sz="1200" dirty="0" err="1">
                <a:solidFill>
                  <a:schemeClr val="accent2"/>
                </a:solidFill>
              </a:rPr>
              <a:t>PackAge</a:t>
            </a:r>
            <a:r>
              <a:rPr lang="en-US" sz="1200" dirty="0">
                <a:solidFill>
                  <a:schemeClr val="accent2"/>
                </a:solidFill>
              </a:rPr>
              <a:t>+</a:t>
            </a:r>
            <a:endParaRPr sz="1200" dirty="0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</a:endParaRPr>
          </a:p>
        </p:txBody>
      </p:sp>
      <p:sp>
        <p:nvSpPr>
          <p:cNvPr id="213" name="Google Shape;213;p37"/>
          <p:cNvSpPr txBox="1">
            <a:spLocks noGrp="1"/>
          </p:cNvSpPr>
          <p:nvPr>
            <p:ph type="subTitle" idx="14"/>
          </p:nvPr>
        </p:nvSpPr>
        <p:spPr>
          <a:xfrm>
            <a:off x="6601923" y="2810551"/>
            <a:ext cx="1828800" cy="337729"/>
          </a:xfrm>
          <a:prstGeom prst="rect">
            <a:avLst/>
          </a:prstGeom>
        </p:spPr>
        <p:txBody>
          <a:bodyPr spcFirstLastPara="1" wrap="square" lIns="91425" tIns="0" rIns="9142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Comparison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14" name="Google Shape;214;p37"/>
          <p:cNvSpPr txBox="1">
            <a:spLocks noGrp="1"/>
          </p:cNvSpPr>
          <p:nvPr>
            <p:ph type="title" idx="3"/>
          </p:nvPr>
        </p:nvSpPr>
        <p:spPr>
          <a:xfrm>
            <a:off x="713232" y="200785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5" name="Google Shape;215;p37"/>
          <p:cNvSpPr txBox="1">
            <a:spLocks noGrp="1"/>
          </p:cNvSpPr>
          <p:nvPr>
            <p:ph type="title" idx="6"/>
          </p:nvPr>
        </p:nvSpPr>
        <p:spPr>
          <a:xfrm>
            <a:off x="2679192" y="2007850"/>
            <a:ext cx="576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1"/>
                </a:solidFill>
              </a:rPr>
              <a:t>02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16" name="Google Shape;216;p37"/>
          <p:cNvSpPr txBox="1">
            <a:spLocks noGrp="1"/>
          </p:cNvSpPr>
          <p:nvPr>
            <p:ph type="title" idx="9"/>
          </p:nvPr>
        </p:nvSpPr>
        <p:spPr>
          <a:xfrm>
            <a:off x="4636008" y="201168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</a:rPr>
              <a:t>03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217" name="Google Shape;217;p37"/>
          <p:cNvSpPr txBox="1">
            <a:spLocks noGrp="1"/>
          </p:cNvSpPr>
          <p:nvPr>
            <p:ph type="title" idx="15"/>
          </p:nvPr>
        </p:nvSpPr>
        <p:spPr>
          <a:xfrm>
            <a:off x="6601968" y="2011680"/>
            <a:ext cx="576000" cy="5727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</a:rPr>
              <a:t>04</a:t>
            </a:r>
            <a:endParaRPr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6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>
            <a:spLocks noGrp="1"/>
          </p:cNvSpPr>
          <p:nvPr>
            <p:ph type="subTitle" idx="1"/>
          </p:nvPr>
        </p:nvSpPr>
        <p:spPr>
          <a:xfrm>
            <a:off x="713225" y="2978878"/>
            <a:ext cx="2469000" cy="13698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 err="1">
                <a:solidFill>
                  <a:schemeClr val="tx1"/>
                </a:solidFill>
                <a:sym typeface="Raleway"/>
              </a:rPr>
              <a:t>PChome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</a:t>
            </a:r>
            <a:r>
              <a:rPr lang="en-US" altLang="zh-TW" dirty="0" err="1">
                <a:solidFill>
                  <a:schemeClr val="tx1"/>
                </a:solidFill>
                <a:sym typeface="Raleway"/>
              </a:rPr>
              <a:t>Shopee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</a:t>
            </a:r>
            <a:r>
              <a:rPr lang="en-US" altLang="zh-TW" dirty="0" err="1">
                <a:solidFill>
                  <a:schemeClr val="tx1"/>
                </a:solidFill>
                <a:sym typeface="Raleway"/>
              </a:rPr>
              <a:t>momo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Yahoo </a:t>
            </a:r>
            <a:r>
              <a:rPr lang="zh-TW" altLang="zh-TW" dirty="0">
                <a:solidFill>
                  <a:schemeClr val="tx1"/>
                </a:solidFill>
                <a:sym typeface="Raleway"/>
              </a:rPr>
              <a:t>奇摩購物中心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</a:t>
            </a:r>
            <a:r>
              <a:rPr lang="zh-TW" altLang="zh-TW" dirty="0">
                <a:solidFill>
                  <a:schemeClr val="tx1"/>
                </a:solidFill>
                <a:sym typeface="Raleway"/>
              </a:rPr>
              <a:t>博客來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</a:t>
            </a:r>
            <a:r>
              <a:rPr lang="zh-TW" altLang="zh-TW" dirty="0">
                <a:solidFill>
                  <a:schemeClr val="tx1"/>
                </a:solidFill>
                <a:sym typeface="Raleway"/>
              </a:rPr>
              <a:t>生活市集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</a:t>
            </a:r>
            <a:r>
              <a:rPr lang="zh-TW" altLang="zh-TW" dirty="0">
                <a:solidFill>
                  <a:schemeClr val="tx1"/>
                </a:solidFill>
                <a:sym typeface="Raleway"/>
              </a:rPr>
              <a:t>神腦生活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</a:t>
            </a:r>
            <a:r>
              <a:rPr lang="zh-TW" altLang="zh-TW" dirty="0">
                <a:solidFill>
                  <a:schemeClr val="tx1"/>
                </a:solidFill>
                <a:sym typeface="Raleway"/>
              </a:rPr>
              <a:t>台塑購物網</a:t>
            </a:r>
            <a:r>
              <a:rPr lang="en-US" altLang="zh-TW" dirty="0">
                <a:solidFill>
                  <a:schemeClr val="tx1"/>
                </a:solidFill>
                <a:sym typeface="Raleway"/>
              </a:rPr>
              <a:t>, IKEA, </a:t>
            </a:r>
            <a:r>
              <a:rPr lang="zh-TW" altLang="zh-TW" dirty="0">
                <a:solidFill>
                  <a:schemeClr val="tx1"/>
                </a:solidFill>
                <a:sym typeface="Raleway"/>
              </a:rPr>
              <a:t>台糖易購網</a:t>
            </a:r>
          </a:p>
        </p:txBody>
      </p:sp>
      <p:sp>
        <p:nvSpPr>
          <p:cNvPr id="285" name="Google Shape;285;p43"/>
          <p:cNvSpPr txBox="1">
            <a:spLocks noGrp="1"/>
          </p:cNvSpPr>
          <p:nvPr>
            <p:ph type="subTitle" idx="2"/>
          </p:nvPr>
        </p:nvSpPr>
        <p:spPr>
          <a:xfrm>
            <a:off x="713225" y="1957106"/>
            <a:ext cx="2469000" cy="67809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E-commerce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Platforms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87" name="Google Shape;287;p43"/>
          <p:cNvSpPr txBox="1">
            <a:spLocks noGrp="1"/>
          </p:cNvSpPr>
          <p:nvPr>
            <p:ph type="subTitle" idx="3"/>
          </p:nvPr>
        </p:nvSpPr>
        <p:spPr>
          <a:xfrm>
            <a:off x="3348900" y="2978879"/>
            <a:ext cx="2469000" cy="1224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 err="1"/>
              <a:t>PackAge</a:t>
            </a:r>
            <a:r>
              <a:rPr lang="en-US" altLang="zh-TW" dirty="0"/>
              <a:t>+ and some other traditional packaging companies, such as </a:t>
            </a:r>
          </a:p>
          <a:p>
            <a:r>
              <a:rPr lang="zh-TW" altLang="en-US" dirty="0"/>
              <a:t>利豐包裝材料有限公司</a:t>
            </a:r>
            <a:r>
              <a:rPr lang="en-US" altLang="zh-TW" dirty="0"/>
              <a:t>, 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dirty="0"/>
              <a:t>川金企業有限公司 </a:t>
            </a:r>
          </a:p>
          <a:p>
            <a:endParaRPr lang="zh-TW" altLang="en-US" dirty="0"/>
          </a:p>
          <a:p>
            <a:endParaRPr lang="zh-TW" altLang="zh-TW" dirty="0"/>
          </a:p>
        </p:txBody>
      </p:sp>
      <p:sp>
        <p:nvSpPr>
          <p:cNvPr id="288" name="Google Shape;288;p43"/>
          <p:cNvSpPr txBox="1">
            <a:spLocks noGrp="1"/>
          </p:cNvSpPr>
          <p:nvPr>
            <p:ph type="subTitle" idx="4"/>
          </p:nvPr>
        </p:nvSpPr>
        <p:spPr>
          <a:xfrm>
            <a:off x="3348900" y="1883344"/>
            <a:ext cx="2469000" cy="75185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Packaging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Industry</a:t>
            </a:r>
            <a:endParaRPr dirty="0"/>
          </a:p>
        </p:txBody>
      </p:sp>
      <p:sp>
        <p:nvSpPr>
          <p:cNvPr id="289" name="Google Shape;289;p43"/>
          <p:cNvSpPr txBox="1">
            <a:spLocks noGrp="1"/>
          </p:cNvSpPr>
          <p:nvPr>
            <p:ph type="subTitle" idx="5"/>
          </p:nvPr>
        </p:nvSpPr>
        <p:spPr>
          <a:xfrm>
            <a:off x="5984575" y="2978879"/>
            <a:ext cx="24690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altLang="en-US" dirty="0"/>
              <a:t>台灣宅配通股份有限公司 </a:t>
            </a:r>
            <a:endParaRPr lang="zh-TW" altLang="en-US" dirty="0">
              <a:effectLst/>
            </a:endParaRPr>
          </a:p>
        </p:txBody>
      </p:sp>
      <p:sp>
        <p:nvSpPr>
          <p:cNvPr id="290" name="Google Shape;290;p43"/>
          <p:cNvSpPr txBox="1">
            <a:spLocks noGrp="1"/>
          </p:cNvSpPr>
          <p:nvPr>
            <p:ph type="subTitle" idx="6"/>
          </p:nvPr>
        </p:nvSpPr>
        <p:spPr>
          <a:xfrm>
            <a:off x="5984575" y="1957106"/>
            <a:ext cx="2469000" cy="67809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Logistic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Industry</a:t>
            </a:r>
            <a:endParaRPr dirty="0"/>
          </a:p>
        </p:txBody>
      </p:sp>
      <p:sp>
        <p:nvSpPr>
          <p:cNvPr id="27" name="Google Shape;1065;p65">
            <a:extLst>
              <a:ext uri="{FF2B5EF4-FFF2-40B4-BE49-F238E27FC236}">
                <a16:creationId xmlns:a16="http://schemas.microsoft.com/office/drawing/2014/main" id="{698C2B27-1435-7D4F-A691-53E0FC71241E}"/>
              </a:ext>
            </a:extLst>
          </p:cNvPr>
          <p:cNvSpPr txBox="1">
            <a:spLocks/>
          </p:cNvSpPr>
          <p:nvPr/>
        </p:nvSpPr>
        <p:spPr>
          <a:xfrm>
            <a:off x="341504" y="503318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Online Shopping Packaging Reduction Alliance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BE85278-A009-AA4C-9197-C96ACF440B3A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Reduction</a:t>
            </a:r>
            <a:b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Efforts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EC7E4AA-9EF3-8A4E-924B-02F1ECC4D1EC}"/>
              </a:ext>
            </a:extLst>
          </p:cNvPr>
          <p:cNvSpPr txBox="1"/>
          <p:nvPr/>
        </p:nvSpPr>
        <p:spPr>
          <a:xfrm>
            <a:off x="713225" y="1318297"/>
            <a:ext cx="8346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  <a:latin typeface="Raleway"/>
                <a:sym typeface="Cinzel Regular"/>
              </a:rPr>
              <a:t>EPA formed an alliance with</a:t>
            </a:r>
            <a:r>
              <a:rPr lang="en-US" altLang="zh-TW" sz="2000" dirty="0">
                <a:solidFill>
                  <a:schemeClr val="accent1"/>
                </a:solidFill>
                <a:latin typeface="Raleway"/>
                <a:sym typeface="Cinzel Regular"/>
              </a:rPr>
              <a:t> </a:t>
            </a:r>
            <a:endParaRPr lang="zh-TW" altLang="en-US" sz="2000" dirty="0">
              <a:solidFill>
                <a:schemeClr val="accent1"/>
              </a:solidFill>
              <a:latin typeface="Raleway"/>
              <a:sym typeface="Cinze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09611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5;p65">
            <a:extLst>
              <a:ext uri="{FF2B5EF4-FFF2-40B4-BE49-F238E27FC236}">
                <a16:creationId xmlns:a16="http://schemas.microsoft.com/office/drawing/2014/main" id="{D2281BCC-BDFB-564E-BBD7-154CA0247CCB}"/>
              </a:ext>
            </a:extLst>
          </p:cNvPr>
          <p:cNvSpPr txBox="1">
            <a:spLocks/>
          </p:cNvSpPr>
          <p:nvPr/>
        </p:nvSpPr>
        <p:spPr>
          <a:xfrm>
            <a:off x="341504" y="503318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Online Shopping Packaging Reduction Label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AC03F7-B4DB-7048-B646-47A60B14ABA2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Reduction</a:t>
            </a:r>
            <a:b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Efforts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B5E130C-ADBD-714E-9E85-7B5CA2494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2" t="8040" r="71289" b="65674"/>
          <a:stretch/>
        </p:blipFill>
        <p:spPr>
          <a:xfrm>
            <a:off x="0" y="1755608"/>
            <a:ext cx="1933525" cy="1771833"/>
          </a:xfrm>
          <a:prstGeom prst="rect">
            <a:avLst/>
          </a:prstGeom>
        </p:spPr>
      </p:pic>
      <p:sp>
        <p:nvSpPr>
          <p:cNvPr id="11" name="Google Shape;849;p53">
            <a:extLst>
              <a:ext uri="{FF2B5EF4-FFF2-40B4-BE49-F238E27FC236}">
                <a16:creationId xmlns:a16="http://schemas.microsoft.com/office/drawing/2014/main" id="{19BE226D-DFC2-8D4C-9A78-72AFECAA5740}"/>
              </a:ext>
            </a:extLst>
          </p:cNvPr>
          <p:cNvSpPr txBox="1">
            <a:spLocks/>
          </p:cNvSpPr>
          <p:nvPr/>
        </p:nvSpPr>
        <p:spPr>
          <a:xfrm>
            <a:off x="2596552" y="4290864"/>
            <a:ext cx="5822234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Raleway"/>
              <a:buNone/>
              <a:defRPr sz="3600" b="1" i="0" u="none" strike="noStrike" cap="none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dirty="0"/>
              <a:t>E-commerce platform can apply for the label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F52203D-7BA4-0B4F-B8EE-5F1384D3B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412" y="1298372"/>
            <a:ext cx="6451312" cy="268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0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" name="Google Shape;871;p55"/>
          <p:cNvGraphicFramePr/>
          <p:nvPr>
            <p:extLst>
              <p:ext uri="{D42A27DB-BD31-4B8C-83A1-F6EECF244321}">
                <p14:modId xmlns:p14="http://schemas.microsoft.com/office/powerpoint/2010/main" val="1037085584"/>
              </p:ext>
            </p:extLst>
          </p:nvPr>
        </p:nvGraphicFramePr>
        <p:xfrm>
          <a:off x="423512" y="913967"/>
          <a:ext cx="8210349" cy="385739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5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1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54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 Packaging Usage Reduction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2019)</a:t>
                      </a:r>
                    </a:p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packaging materials(e.g. boxes) should </a:t>
                      </a:r>
                      <a:r>
                        <a:rPr lang="en-US" altLang="zh-TW" sz="1200" b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weigh under 10% of the package’s total weight.</a:t>
                      </a:r>
                    </a:p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tape should not be longer than twice and a half of the sum of the package’s length.</a:t>
                      </a:r>
                      <a:endParaRPr sz="1200" dirty="0">
                        <a:latin typeface="Tajawal"/>
                        <a:ea typeface="Tajawal"/>
                        <a:cs typeface="Tajawal"/>
                        <a:sym typeface="Tajawa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6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Eco-friendly </a:t>
                      </a:r>
                      <a:b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Materials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2020)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packaging materials should be </a:t>
                      </a:r>
                      <a:r>
                        <a:rPr lang="en-US" altLang="zh-TW" sz="1200" b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single material</a:t>
                      </a: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.(e.g. paper or PE)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Packaging boxes/bags should be made from 100% recycled paper or plastic that consists of at least 25% recycled plastic.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The boxes should remain its original color, and the printing area on boxes/bags should be under 50%.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Packaging boxes/bags, buffering, taping should not use PVC materials.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8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Reusable </a:t>
                      </a:r>
                      <a:b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Packaging</a:t>
                      </a:r>
                      <a:endParaRPr sz="1600" b="1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i="1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(Once received the label, the following requirements should be done before 2022)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AutoNum type="arabicPeriod"/>
                        <a:tabLst/>
                        <a:defRPr/>
                      </a:pPr>
                      <a:r>
                        <a:rPr lang="en-US" altLang="zh-TW" sz="1200" b="1" i="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Use “reusable packaging boxes/bags”, and the using rate of reusable packaging boxes/bags should increase to 10%.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Google Shape;1065;p65">
            <a:extLst>
              <a:ext uri="{FF2B5EF4-FFF2-40B4-BE49-F238E27FC236}">
                <a16:creationId xmlns:a16="http://schemas.microsoft.com/office/drawing/2014/main" id="{272E344A-986F-744C-9149-F72C8E12FF42}"/>
              </a:ext>
            </a:extLst>
          </p:cNvPr>
          <p:cNvSpPr txBox="1">
            <a:spLocks/>
          </p:cNvSpPr>
          <p:nvPr/>
        </p:nvSpPr>
        <p:spPr>
          <a:xfrm>
            <a:off x="409576" y="166357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Online Shopping Packaging Reduction Guidelines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5875280-5C2F-394F-8246-BF15863882C9}"/>
              </a:ext>
            </a:extLst>
          </p:cNvPr>
          <p:cNvSpPr/>
          <p:nvPr/>
        </p:nvSpPr>
        <p:spPr>
          <a:xfrm>
            <a:off x="3581386" y="606190"/>
            <a:ext cx="1729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222222"/>
                </a:solidFill>
                <a:latin typeface="Montserrat"/>
              </a:rPr>
              <a:t>(</a:t>
            </a:r>
            <a:r>
              <a:rPr lang="zh-TW" altLang="en-US" dirty="0">
                <a:solidFill>
                  <a:srgbClr val="222222"/>
                </a:solidFill>
                <a:latin typeface="Montserrat"/>
              </a:rPr>
              <a:t>網購包裝減量指引</a:t>
            </a:r>
            <a:r>
              <a:rPr lang="en-US" altLang="zh-TW" dirty="0">
                <a:solidFill>
                  <a:srgbClr val="222222"/>
                </a:solidFill>
                <a:latin typeface="Montserrat"/>
              </a:rPr>
              <a:t>)</a:t>
            </a:r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26619E9-81C8-8C4C-9738-DBE8EF522C89}"/>
              </a:ext>
            </a:extLst>
          </p:cNvPr>
          <p:cNvSpPr/>
          <p:nvPr/>
        </p:nvSpPr>
        <p:spPr>
          <a:xfrm>
            <a:off x="3325528" y="4835723"/>
            <a:ext cx="54457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>
                <a:solidFill>
                  <a:schemeClr val="tx1"/>
                </a:solidFill>
                <a:latin typeface="Tajawal"/>
                <a:cs typeface="Tajawal"/>
              </a:rPr>
              <a:t>Guidelines from EPA(Environmental Protection Administration)</a:t>
            </a:r>
            <a:endParaRPr lang="zh-TW" altLang="en-US" sz="1600" dirty="0">
              <a:solidFill>
                <a:schemeClr val="tx1"/>
              </a:solidFill>
              <a:latin typeface="Tajawal"/>
              <a:cs typeface="Tajaw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EC7F83-243B-E64D-96A5-386C99A182BF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Reduction</a:t>
            </a:r>
            <a:b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Efforts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639766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4AF87DE6-7EC0-6F48-A6D8-4256EB116293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Reduction</a:t>
            </a:r>
            <a:b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Efforts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graphicFrame>
        <p:nvGraphicFramePr>
          <p:cNvPr id="14" name="Google Shape;871;p55">
            <a:extLst>
              <a:ext uri="{FF2B5EF4-FFF2-40B4-BE49-F238E27FC236}">
                <a16:creationId xmlns:a16="http://schemas.microsoft.com/office/drawing/2014/main" id="{B249D6E4-3A14-124D-BF57-9A258E907D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7240114"/>
              </p:ext>
            </p:extLst>
          </p:nvPr>
        </p:nvGraphicFramePr>
        <p:xfrm>
          <a:off x="859447" y="858666"/>
          <a:ext cx="5020358" cy="344400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75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44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954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 Packaging Usage </a:t>
                      </a:r>
                      <a:b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Reduction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To use the packaging box/bag to the greatest extent.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To limit the usage of tape.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6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Eco-friendly </a:t>
                      </a:r>
                      <a:b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Materials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Single material.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Reduce the printing area on the box.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889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Reusable </a:t>
                      </a:r>
                      <a:b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</a:br>
                      <a:r>
                        <a:rPr lang="en" sz="1600" b="1" dirty="0">
                          <a:solidFill>
                            <a:schemeClr val="accent2"/>
                          </a:solidFill>
                          <a:latin typeface="Cinzel Regular"/>
                          <a:ea typeface="Cinzel Regular"/>
                          <a:cs typeface="Cinzel Regular"/>
                          <a:sym typeface="Cinzel Regular"/>
                        </a:rPr>
                        <a:t>Packaging</a:t>
                      </a:r>
                      <a:endParaRPr sz="1600" b="1" dirty="0">
                        <a:solidFill>
                          <a:schemeClr val="accent2"/>
                        </a:solidFill>
                        <a:latin typeface="Cinzel Regular"/>
                        <a:ea typeface="Cinzel Regular"/>
                        <a:cs typeface="Cinzel Regular"/>
                        <a:sym typeface="Cinzel Regula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200" b="0" i="0" dirty="0">
                          <a:latin typeface="Tajawal"/>
                          <a:ea typeface="Tajawal"/>
                          <a:cs typeface="Tajawal"/>
                          <a:sym typeface="Tajawal"/>
                        </a:rPr>
                        <a:t>Encourage the E-commerce platforms to use reusable packaging.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圓角矩形 14">
            <a:extLst>
              <a:ext uri="{FF2B5EF4-FFF2-40B4-BE49-F238E27FC236}">
                <a16:creationId xmlns:a16="http://schemas.microsoft.com/office/drawing/2014/main" id="{0FD70A7F-1087-D642-9B00-7A429A29E7CD}"/>
              </a:ext>
            </a:extLst>
          </p:cNvPr>
          <p:cNvSpPr/>
          <p:nvPr/>
        </p:nvSpPr>
        <p:spPr>
          <a:xfrm>
            <a:off x="6409172" y="1360101"/>
            <a:ext cx="1697316" cy="818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</a:rPr>
              <a:t>Voluntary agreement</a:t>
            </a:r>
            <a:endParaRPr kumimoji="1"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F62814BC-7D10-F64D-B65F-87F68656A8B9}"/>
              </a:ext>
            </a:extLst>
          </p:cNvPr>
          <p:cNvSpPr/>
          <p:nvPr/>
        </p:nvSpPr>
        <p:spPr>
          <a:xfrm>
            <a:off x="6404694" y="2568709"/>
            <a:ext cx="1697316" cy="818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</a:rPr>
              <a:t>No coercive force</a:t>
            </a:r>
            <a:endParaRPr kumimoji="1" lang="zh-TW" altLang="en-US" sz="1200" dirty="0">
              <a:solidFill>
                <a:schemeClr val="bg1"/>
              </a:solidFill>
            </a:endParaRPr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B2429E31-4D55-714D-A19B-452D0E28BF5E}"/>
              </a:ext>
            </a:extLst>
          </p:cNvPr>
          <p:cNvSpPr/>
          <p:nvPr/>
        </p:nvSpPr>
        <p:spPr>
          <a:xfrm>
            <a:off x="6404694" y="3805254"/>
            <a:ext cx="1697316" cy="8187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>
                <a:solidFill>
                  <a:schemeClr val="bg1"/>
                </a:solidFill>
              </a:rPr>
              <a:t>CSR</a:t>
            </a:r>
            <a:endParaRPr kumimoji="1" lang="zh-TW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93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0"/>
          <p:cNvSpPr/>
          <p:nvPr/>
        </p:nvSpPr>
        <p:spPr>
          <a:xfrm>
            <a:off x="1792574" y="858666"/>
            <a:ext cx="6989100" cy="3984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40"/>
          <p:cNvSpPr/>
          <p:nvPr/>
        </p:nvSpPr>
        <p:spPr>
          <a:xfrm>
            <a:off x="1365650" y="1627725"/>
            <a:ext cx="1707300" cy="1650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CB5BF4-C7E0-684A-BE93-5974B050D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53" y="1386916"/>
            <a:ext cx="4248024" cy="3578920"/>
          </a:xfrm>
          <a:prstGeom prst="rect">
            <a:avLst/>
          </a:prstGeom>
        </p:spPr>
      </p:pic>
      <p:sp>
        <p:nvSpPr>
          <p:cNvPr id="9" name="Google Shape;1065;p65">
            <a:extLst>
              <a:ext uri="{FF2B5EF4-FFF2-40B4-BE49-F238E27FC236}">
                <a16:creationId xmlns:a16="http://schemas.microsoft.com/office/drawing/2014/main" id="{0D0D36E4-1CDB-924F-8AD4-262A65D7738A}"/>
              </a:ext>
            </a:extLst>
          </p:cNvPr>
          <p:cNvSpPr txBox="1">
            <a:spLocks/>
          </p:cNvSpPr>
          <p:nvPr/>
        </p:nvSpPr>
        <p:spPr>
          <a:xfrm>
            <a:off x="409576" y="166357"/>
            <a:ext cx="82382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inzel Regular"/>
              <a:buNone/>
              <a:defRPr sz="2600" b="0" i="0" u="none" strike="noStrike" cap="none">
                <a:solidFill>
                  <a:schemeClr val="dk1"/>
                </a:solidFill>
                <a:latin typeface="Cinzel Regular"/>
                <a:ea typeface="Cinzel Regular"/>
                <a:cs typeface="Cinzel Regular"/>
                <a:sym typeface="Cinzel Regular"/>
              </a:defRPr>
            </a:lvl9pPr>
          </a:lstStyle>
          <a:p>
            <a:r>
              <a:rPr lang="en" altLang="zh-TW" sz="2000" b="1" dirty="0">
                <a:solidFill>
                  <a:schemeClr val="accent1"/>
                </a:solidFill>
                <a:latin typeface="Raleway"/>
                <a:sym typeface="Raleway"/>
              </a:rPr>
              <a:t>EPA Pilot Program (2020)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C4525C9-5CFD-0F45-8A7E-BD0E2146C343}"/>
              </a:ext>
            </a:extLst>
          </p:cNvPr>
          <p:cNvSpPr/>
          <p:nvPr/>
        </p:nvSpPr>
        <p:spPr>
          <a:xfrm>
            <a:off x="7693572" y="266912"/>
            <a:ext cx="1450428" cy="591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Reduction</a:t>
            </a:r>
            <a:b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Raleway"/>
                <a:sym typeface="Raleway"/>
              </a:rPr>
              <a:t>Efforts</a:t>
            </a:r>
            <a:endParaRPr lang="zh-TW" altLang="en-US" sz="1600" b="1" dirty="0">
              <a:solidFill>
                <a:schemeClr val="bg1"/>
              </a:solidFill>
              <a:latin typeface="Raleway"/>
              <a:sym typeface="Raleway"/>
            </a:endParaRPr>
          </a:p>
        </p:txBody>
      </p:sp>
      <p:sp>
        <p:nvSpPr>
          <p:cNvPr id="6" name="直線圖說文字 2 5">
            <a:extLst>
              <a:ext uri="{FF2B5EF4-FFF2-40B4-BE49-F238E27FC236}">
                <a16:creationId xmlns:a16="http://schemas.microsoft.com/office/drawing/2014/main" id="{2F3083AB-A1BE-EF44-8AFD-6715B0D853E1}"/>
              </a:ext>
            </a:extLst>
          </p:cNvPr>
          <p:cNvSpPr/>
          <p:nvPr/>
        </p:nvSpPr>
        <p:spPr>
          <a:xfrm>
            <a:off x="788802" y="533185"/>
            <a:ext cx="1446473" cy="47063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20943"/>
              <a:gd name="adj6" fmla="val -207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dirty="0"/>
              <a:t>4 E-commerce platforms</a:t>
            </a:r>
          </a:p>
        </p:txBody>
      </p:sp>
      <p:sp>
        <p:nvSpPr>
          <p:cNvPr id="18" name="直線圖說文字 2 17">
            <a:extLst>
              <a:ext uri="{FF2B5EF4-FFF2-40B4-BE49-F238E27FC236}">
                <a16:creationId xmlns:a16="http://schemas.microsoft.com/office/drawing/2014/main" id="{87E82342-4F1D-CE43-BAA9-FF9D02A9E9BB}"/>
              </a:ext>
            </a:extLst>
          </p:cNvPr>
          <p:cNvSpPr/>
          <p:nvPr/>
        </p:nvSpPr>
        <p:spPr>
          <a:xfrm flipH="1">
            <a:off x="1118907" y="1187764"/>
            <a:ext cx="2476530" cy="30726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4462"/>
              <a:gd name="adj6" fmla="val -229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dirty="0" err="1"/>
              <a:t>PackAge</a:t>
            </a:r>
            <a:r>
              <a:rPr lang="en" altLang="zh-TW" dirty="0"/>
              <a:t>+ &amp; </a:t>
            </a:r>
            <a:r>
              <a:rPr lang="en" altLang="zh-TW" dirty="0" err="1"/>
              <a:t>Chunghua</a:t>
            </a:r>
            <a:r>
              <a:rPr lang="en" altLang="zh-TW" dirty="0"/>
              <a:t> Post </a:t>
            </a:r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id="{132A1E60-56F0-694F-84B8-A79342A87E73}"/>
              </a:ext>
            </a:extLst>
          </p:cNvPr>
          <p:cNvSpPr/>
          <p:nvPr/>
        </p:nvSpPr>
        <p:spPr>
          <a:xfrm>
            <a:off x="5080443" y="1398487"/>
            <a:ext cx="1148633" cy="61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/>
              <a:t>E-commerce platforms</a:t>
            </a:r>
            <a:endParaRPr kumimoji="1" lang="zh-TW" altLang="en-US" sz="1200" dirty="0"/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F8F29FDD-51D5-5946-B925-B8ED2D4C21B4}"/>
              </a:ext>
            </a:extLst>
          </p:cNvPr>
          <p:cNvSpPr/>
          <p:nvPr/>
        </p:nvSpPr>
        <p:spPr>
          <a:xfrm>
            <a:off x="5127527" y="3004470"/>
            <a:ext cx="1148633" cy="61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/>
              <a:t>Third-party reusable packaging providers</a:t>
            </a:r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id="{3DDE9FDA-0CB7-FA4B-A5F5-D15C0C024E43}"/>
              </a:ext>
            </a:extLst>
          </p:cNvPr>
          <p:cNvSpPr/>
          <p:nvPr/>
        </p:nvSpPr>
        <p:spPr>
          <a:xfrm>
            <a:off x="7199269" y="3022989"/>
            <a:ext cx="1148633" cy="61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/>
              <a:t>Return points</a:t>
            </a:r>
            <a:endParaRPr kumimoji="1" lang="zh-TW" altLang="en-US" sz="1200" dirty="0"/>
          </a:p>
        </p:txBody>
      </p:sp>
      <p:sp>
        <p:nvSpPr>
          <p:cNvPr id="22" name="圓角矩形 21">
            <a:extLst>
              <a:ext uri="{FF2B5EF4-FFF2-40B4-BE49-F238E27FC236}">
                <a16:creationId xmlns:a16="http://schemas.microsoft.com/office/drawing/2014/main" id="{F2924EA4-821B-1B47-A280-77F14F84E18C}"/>
              </a:ext>
            </a:extLst>
          </p:cNvPr>
          <p:cNvSpPr/>
          <p:nvPr/>
        </p:nvSpPr>
        <p:spPr>
          <a:xfrm>
            <a:off x="7199269" y="1383166"/>
            <a:ext cx="1148633" cy="6152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200" dirty="0"/>
              <a:t>Consumers</a:t>
            </a:r>
            <a:endParaRPr kumimoji="1" lang="zh-TW" altLang="en-US" sz="1200" dirty="0"/>
          </a:p>
        </p:txBody>
      </p: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82B8C307-AB5C-FD45-970C-2AD531CA1F98}"/>
              </a:ext>
            </a:extLst>
          </p:cNvPr>
          <p:cNvCxnSpPr>
            <a:stCxn id="12" idx="3"/>
          </p:cNvCxnSpPr>
          <p:nvPr/>
        </p:nvCxnSpPr>
        <p:spPr>
          <a:xfrm>
            <a:off x="6229076" y="1706129"/>
            <a:ext cx="869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箭頭接點 16">
            <a:extLst>
              <a:ext uri="{FF2B5EF4-FFF2-40B4-BE49-F238E27FC236}">
                <a16:creationId xmlns:a16="http://schemas.microsoft.com/office/drawing/2014/main" id="{CAA3AA4E-61F3-D144-A704-4BEC8CF9B01D}"/>
              </a:ext>
            </a:extLst>
          </p:cNvPr>
          <p:cNvCxnSpPr>
            <a:stCxn id="22" idx="2"/>
          </p:cNvCxnSpPr>
          <p:nvPr/>
        </p:nvCxnSpPr>
        <p:spPr>
          <a:xfrm flipH="1">
            <a:off x="7773585" y="1998450"/>
            <a:ext cx="1" cy="882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箭頭接點 22">
            <a:extLst>
              <a:ext uri="{FF2B5EF4-FFF2-40B4-BE49-F238E27FC236}">
                <a16:creationId xmlns:a16="http://schemas.microsoft.com/office/drawing/2014/main" id="{CB8BA37F-00B5-F845-B3C0-DC5BFF6ACC93}"/>
              </a:ext>
            </a:extLst>
          </p:cNvPr>
          <p:cNvCxnSpPr>
            <a:stCxn id="21" idx="1"/>
          </p:cNvCxnSpPr>
          <p:nvPr/>
        </p:nvCxnSpPr>
        <p:spPr>
          <a:xfrm flipH="1">
            <a:off x="6329644" y="3330631"/>
            <a:ext cx="8696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箭頭接點 24">
            <a:extLst>
              <a:ext uri="{FF2B5EF4-FFF2-40B4-BE49-F238E27FC236}">
                <a16:creationId xmlns:a16="http://schemas.microsoft.com/office/drawing/2014/main" id="{C29CADD1-ECFA-9441-B4A9-1D23A2681E0D}"/>
              </a:ext>
            </a:extLst>
          </p:cNvPr>
          <p:cNvCxnSpPr>
            <a:stCxn id="20" idx="0"/>
          </p:cNvCxnSpPr>
          <p:nvPr/>
        </p:nvCxnSpPr>
        <p:spPr>
          <a:xfrm flipH="1" flipV="1">
            <a:off x="5701843" y="2105236"/>
            <a:ext cx="1" cy="899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箭頭接點 26">
            <a:extLst>
              <a:ext uri="{FF2B5EF4-FFF2-40B4-BE49-F238E27FC236}">
                <a16:creationId xmlns:a16="http://schemas.microsoft.com/office/drawing/2014/main" id="{F6617001-A872-B24E-97C9-29C1724BC230}"/>
              </a:ext>
            </a:extLst>
          </p:cNvPr>
          <p:cNvCxnSpPr/>
          <p:nvPr/>
        </p:nvCxnSpPr>
        <p:spPr>
          <a:xfrm flipH="1" flipV="1">
            <a:off x="6276160" y="2059503"/>
            <a:ext cx="923109" cy="858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E3F886F5-C0AA-0D4A-AD17-AFAE3D56E173}"/>
              </a:ext>
            </a:extLst>
          </p:cNvPr>
          <p:cNvSpPr txBox="1"/>
          <p:nvPr/>
        </p:nvSpPr>
        <p:spPr>
          <a:xfrm>
            <a:off x="6229076" y="1133266"/>
            <a:ext cx="10166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Use reusable</a:t>
            </a:r>
          </a:p>
          <a:p>
            <a:r>
              <a:rPr kumimoji="1" lang="en-US" altLang="zh-TW" sz="1100" dirty="0"/>
              <a:t>packaging </a:t>
            </a:r>
            <a:endParaRPr kumimoji="1" lang="zh-TW" altLang="en-US" sz="1100" dirty="0"/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6558AB7-CB5A-6F42-BA16-B5EDED9F93E4}"/>
              </a:ext>
            </a:extLst>
          </p:cNvPr>
          <p:cNvSpPr txBox="1"/>
          <p:nvPr/>
        </p:nvSpPr>
        <p:spPr>
          <a:xfrm>
            <a:off x="7914129" y="2229018"/>
            <a:ext cx="867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Return</a:t>
            </a:r>
          </a:p>
          <a:p>
            <a:r>
              <a:rPr kumimoji="1" lang="en-US" altLang="zh-TW" sz="1100" dirty="0"/>
              <a:t>packaging </a:t>
            </a:r>
            <a:endParaRPr kumimoji="1" lang="zh-TW" altLang="en-US" sz="1100" dirty="0"/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F67CF3C-F27B-7640-898B-5BEE24221489}"/>
              </a:ext>
            </a:extLst>
          </p:cNvPr>
          <p:cNvSpPr txBox="1"/>
          <p:nvPr/>
        </p:nvSpPr>
        <p:spPr>
          <a:xfrm>
            <a:off x="6331724" y="3582204"/>
            <a:ext cx="867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Collect </a:t>
            </a:r>
          </a:p>
          <a:p>
            <a:r>
              <a:rPr kumimoji="1" lang="en-US" altLang="zh-TW" sz="1100" dirty="0"/>
              <a:t>packaging </a:t>
            </a:r>
            <a:endParaRPr kumimoji="1" lang="zh-TW" altLang="en-US" sz="1100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E72C229-13AB-3647-AB55-B70550C5AF3F}"/>
              </a:ext>
            </a:extLst>
          </p:cNvPr>
          <p:cNvSpPr txBox="1"/>
          <p:nvPr/>
        </p:nvSpPr>
        <p:spPr>
          <a:xfrm>
            <a:off x="4707972" y="2288034"/>
            <a:ext cx="867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Provide </a:t>
            </a:r>
          </a:p>
          <a:p>
            <a:r>
              <a:rPr kumimoji="1" lang="en-US" altLang="zh-TW" sz="1100" dirty="0"/>
              <a:t>packaging </a:t>
            </a:r>
            <a:endParaRPr kumimoji="1" lang="zh-TW" altLang="en-US" sz="1100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BC41302-B83E-644D-8DC0-C676561D55B6}"/>
              </a:ext>
            </a:extLst>
          </p:cNvPr>
          <p:cNvSpPr txBox="1"/>
          <p:nvPr/>
        </p:nvSpPr>
        <p:spPr>
          <a:xfrm>
            <a:off x="6119302" y="2426642"/>
            <a:ext cx="867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100" dirty="0"/>
              <a:t>Collect </a:t>
            </a:r>
          </a:p>
          <a:p>
            <a:r>
              <a:rPr kumimoji="1" lang="en-US" altLang="zh-TW" sz="1100" dirty="0"/>
              <a:t>packaging </a:t>
            </a:r>
            <a:endParaRPr kumimoji="1" lang="zh-TW" altLang="en-US" sz="1100" dirty="0"/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2AA673A1-3F95-9743-84C7-E2FBF5FC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981" y="741547"/>
            <a:ext cx="569555" cy="593429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440407A9-E228-EA49-AED1-1BE13C286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2769" y="3715794"/>
            <a:ext cx="416839" cy="450637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A7FA7C7E-18A8-5140-A1AD-77F9862EE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5536" y="3757320"/>
            <a:ext cx="349208" cy="367587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F2F28C9-B7A4-4241-8EDA-F5A321C08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129" y="3757318"/>
            <a:ext cx="349208" cy="367587"/>
          </a:xfrm>
          <a:prstGeom prst="rect">
            <a:avLst/>
          </a:prstGeom>
        </p:spPr>
      </p:pic>
      <p:sp>
        <p:nvSpPr>
          <p:cNvPr id="42" name="圓角矩形圖說文字 41">
            <a:extLst>
              <a:ext uri="{FF2B5EF4-FFF2-40B4-BE49-F238E27FC236}">
                <a16:creationId xmlns:a16="http://schemas.microsoft.com/office/drawing/2014/main" id="{5E7DE2AF-91D9-1044-AF3A-581B36905E67}"/>
              </a:ext>
            </a:extLst>
          </p:cNvPr>
          <p:cNvSpPr/>
          <p:nvPr/>
        </p:nvSpPr>
        <p:spPr>
          <a:xfrm>
            <a:off x="4567486" y="4198205"/>
            <a:ext cx="4363452" cy="909682"/>
          </a:xfrm>
          <a:prstGeom prst="wedgeRoundRectCallout">
            <a:avLst>
              <a:gd name="adj1" fmla="val -66991"/>
              <a:gd name="adj2" fmla="val -640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dirty="0"/>
              <a:t>2020, 10/1-11/30</a:t>
            </a:r>
          </a:p>
          <a:p>
            <a:r>
              <a:rPr kumimoji="1" lang="en-US" altLang="zh-TW" dirty="0"/>
              <a:t>Total shipments using reusable packaging: 8,241</a:t>
            </a:r>
          </a:p>
          <a:p>
            <a:r>
              <a:rPr kumimoji="1" lang="en-US" altLang="zh-TW" dirty="0"/>
              <a:t>Returned reusable packaging: 2,067 </a:t>
            </a:r>
          </a:p>
          <a:p>
            <a:r>
              <a:rPr kumimoji="1" lang="en-US" altLang="zh-TW" b="1" dirty="0">
                <a:solidFill>
                  <a:srgbClr val="FF0000"/>
                </a:solidFill>
              </a:rPr>
              <a:t>Return rate: 25%</a:t>
            </a:r>
          </a:p>
        </p:txBody>
      </p:sp>
    </p:spTree>
    <p:extLst>
      <p:ext uri="{BB962C8B-B14F-4D97-AF65-F5344CB8AC3E}">
        <p14:creationId xmlns:p14="http://schemas.microsoft.com/office/powerpoint/2010/main" val="3268011794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Center of Philosoph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141414"/>
      </a:accent1>
      <a:accent2>
        <a:srgbClr val="7A7A7A"/>
      </a:accent2>
      <a:accent3>
        <a:srgbClr val="EBEBEB"/>
      </a:accent3>
      <a:accent4>
        <a:srgbClr val="FFFFFF"/>
      </a:accent4>
      <a:accent5>
        <a:srgbClr val="141414"/>
      </a:accent5>
      <a:accent6>
        <a:srgbClr val="141414"/>
      </a:accent6>
      <a:hlink>
        <a:srgbClr val="7A7A7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2962</Words>
  <Application>Microsoft Macintosh PowerPoint</Application>
  <PresentationFormat>如螢幕大小 (16:9)</PresentationFormat>
  <Paragraphs>435</Paragraphs>
  <Slides>29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42" baseType="lpstr">
      <vt:lpstr>Songti SC</vt:lpstr>
      <vt:lpstr>Montserrat</vt:lpstr>
      <vt:lpstr>Open Sans</vt:lpstr>
      <vt:lpstr>Times New Roman</vt:lpstr>
      <vt:lpstr>Arial</vt:lpstr>
      <vt:lpstr>Raleway</vt:lpstr>
      <vt:lpstr>新細明體</vt:lpstr>
      <vt:lpstr>Tajawal</vt:lpstr>
      <vt:lpstr>Cinzel Regular</vt:lpstr>
      <vt:lpstr>Cambria Math</vt:lpstr>
      <vt:lpstr>宋体</vt:lpstr>
      <vt:lpstr>Wingdings</vt:lpstr>
      <vt:lpstr>University Center of Philosophy by Slidesgo</vt:lpstr>
      <vt:lpstr>Current Situation of Reusable Packaging in Taiwan’s  E-commerce Industry</vt:lpstr>
      <vt:lpstr>Table of contents</vt:lpstr>
      <vt:lpstr>What is going on?</vt:lpstr>
      <vt:lpstr>Table of contents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Table of contents</vt:lpstr>
      <vt:lpstr>Interviewees</vt:lpstr>
      <vt:lpstr>Guideline’s Purpose</vt:lpstr>
      <vt:lpstr>Guideline’s Implementation  </vt:lpstr>
      <vt:lpstr>Reduction Data</vt:lpstr>
      <vt:lpstr>EPA Pilot Program</vt:lpstr>
      <vt:lpstr>EPA Pilot Program</vt:lpstr>
      <vt:lpstr>EPA Perspectives</vt:lpstr>
      <vt:lpstr>Circular Economy</vt:lpstr>
      <vt:lpstr>Bureau of Industry</vt:lpstr>
      <vt:lpstr>Business Model</vt:lpstr>
      <vt:lpstr>Sustainable Partnership</vt:lpstr>
      <vt:lpstr>Incentives</vt:lpstr>
      <vt:lpstr>Perspectives</vt:lpstr>
      <vt:lpstr>Table of contents</vt:lpstr>
      <vt:lpstr>EPA</vt:lpstr>
      <vt:lpstr>RePack</vt:lpstr>
      <vt:lpstr>Future Work</vt:lpstr>
      <vt:lpstr>Thanks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Situation of Sustainable and Reusable Packaging in Taiwan </dc:title>
  <cp:lastModifiedBy>珮慈 孫</cp:lastModifiedBy>
  <cp:revision>78</cp:revision>
  <dcterms:modified xsi:type="dcterms:W3CDTF">2021-12-28T09:09:30Z</dcterms:modified>
</cp:coreProperties>
</file>